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21"/>
  </p:notesMasterIdLst>
  <p:sldIdLst>
    <p:sldId id="257" r:id="rId4"/>
    <p:sldId id="258" r:id="rId5"/>
    <p:sldId id="259" r:id="rId6"/>
    <p:sldId id="261" r:id="rId7"/>
    <p:sldId id="263" r:id="rId8"/>
    <p:sldId id="265" r:id="rId9"/>
    <p:sldId id="264" r:id="rId10"/>
    <p:sldId id="266" r:id="rId11"/>
    <p:sldId id="267" r:id="rId12"/>
    <p:sldId id="268" r:id="rId13"/>
    <p:sldId id="269" r:id="rId14"/>
    <p:sldId id="270" r:id="rId15"/>
    <p:sldId id="271" r:id="rId16"/>
    <p:sldId id="273" r:id="rId17"/>
    <p:sldId id="262" r:id="rId18"/>
    <p:sldId id="260" r:id="rId19"/>
    <p:sldId id="274" r:id="rId20"/>
  </p:sldIdLst>
  <p:sldSz cx="9144000" cy="5143500" type="screen16x9"/>
  <p:notesSz cx="6858000" cy="9144000"/>
  <p:embeddedFontLst>
    <p:embeddedFont>
      <p:font typeface="Dosis" panose="020B0604020202020204" charset="0"/>
      <p:regular r:id="rId22"/>
      <p:bold r:id="rId23"/>
    </p:embeddedFont>
    <p:embeddedFont>
      <p:font typeface="Roboto" panose="020B0604020202020204" charset="0"/>
      <p:regular r:id="rId24"/>
      <p:bold r:id="rId25"/>
      <p:italic r:id="rId26"/>
      <p:boldItalic r:id="rId27"/>
    </p:embeddedFont>
    <p:embeddedFont>
      <p:font typeface="Roboto Black" panose="020B0604020202020204" charset="0"/>
      <p:bold r:id="rId28"/>
      <p:boldItalic r:id="rId29"/>
    </p:embeddedFont>
    <p:embeddedFont>
      <p:font typeface="Roboto Thin" panose="020B0604020202020204" charset="0"/>
      <p:regular r:id="rId30"/>
      <p:bold r:id="rId31"/>
      <p:italic r:id="rId32"/>
      <p:boldItalic r:id="rId33"/>
    </p:embeddedFont>
    <p:embeddedFont>
      <p:font typeface="Tw Cen MT" panose="020B0602020104020603" pitchFamily="3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114" y="198"/>
      </p:cViewPr>
      <p:guideLst>
        <p:guide orient="horz" pos="1620"/>
        <p:guide pos="2880"/>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5.fntdata"/><Relationship Id="rId39" Type="http://schemas.openxmlformats.org/officeDocument/2006/relationships/viewProps" Target="viewProps.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8.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10.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4061679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4128459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3031637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35459853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29943928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808905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48296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3728537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937247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3863775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2394271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dirty="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dirty="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dirty="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dirty="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dirty="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dirty="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dirty="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dirty="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dirty="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dirty="0">
              <a:solidFill>
                <a:srgbClr val="204056"/>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dirty="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dirty="0">
              <a:solidFill>
                <a:srgbClr val="BCBEC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dirty="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dirty="0">
              <a:solidFill>
                <a:srgbClr val="939598"/>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dirty="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dirty="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dirty="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dirty="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dirty="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dirty="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dirty="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dirty="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dirty="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dirty="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dirty="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dirty="0">
              <a:solidFill>
                <a:srgbClr val="939598"/>
              </a:solidFill>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dirty="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dirty="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dirty="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dirty="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dirty="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dirty="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dirty="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dirty="0">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dirty="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dirty="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dirty="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dirty="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dirty="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dirty="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dirty="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dirty="0">
              <a:solidFill>
                <a:srgbClr val="939598"/>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dirty="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dirty="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dirty="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dirty="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dirty="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dirty="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dirty="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dirty="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dirty="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dirty="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dirty="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dirty="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dirty="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dirty="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dirty="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dirty="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dirty="0">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dirty="0">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dirty="0">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dirty="0">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dirty="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dirty="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dirty="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dirty="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dirty="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dirty="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dirty="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dirty="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dirty="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dirty="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dirty="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dirty="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dirty="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dirty="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dirty="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dirty="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dirty="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dirty="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dirty="0">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dirty="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dirty="0">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dirty="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dirty="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dirty="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dirty="0">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dirty="0">
              <a:solidFill>
                <a:schemeClr val="lt1"/>
              </a:solidFill>
              <a:latin typeface="Dosis"/>
              <a:ea typeface="Dosis"/>
              <a:cs typeface="Dosis"/>
              <a:sym typeface="Dosis"/>
            </a:endParaRPr>
          </a:p>
          <a:p>
            <a:pPr marL="0" lvl="0" indent="0" algn="ctr" rtl="0">
              <a:spcBef>
                <a:spcPts val="0"/>
              </a:spcBef>
              <a:spcAft>
                <a:spcPts val="0"/>
              </a:spcAft>
              <a:buNone/>
            </a:pPr>
            <a:endParaRPr sz="3600" dirty="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dirty="0">
              <a:solidFill>
                <a:srgbClr val="BCBEC0"/>
              </a:solidFill>
              <a:latin typeface="Dosis"/>
              <a:ea typeface="Dosis"/>
              <a:cs typeface="Dosis"/>
              <a:sym typeface="Dosis"/>
            </a:endParaRPr>
          </a:p>
          <a:p>
            <a:pPr marL="0" lvl="0" indent="0" algn="ctr" rtl="0">
              <a:spcBef>
                <a:spcPts val="0"/>
              </a:spcBef>
              <a:spcAft>
                <a:spcPts val="0"/>
              </a:spcAft>
              <a:buNone/>
            </a:pPr>
            <a:endParaRPr sz="1600" dirty="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dirty="0">
              <a:solidFill>
                <a:schemeClr val="lt1"/>
              </a:solidFill>
              <a:latin typeface="Dosis"/>
              <a:ea typeface="Dosis"/>
              <a:cs typeface="Dosis"/>
              <a:sym typeface="Dosis"/>
            </a:endParaRPr>
          </a:p>
          <a:p>
            <a:pPr marL="0" lvl="0" indent="0" algn="ctr" rtl="0">
              <a:spcBef>
                <a:spcPts val="0"/>
              </a:spcBef>
              <a:spcAft>
                <a:spcPts val="0"/>
              </a:spcAft>
              <a:buNone/>
            </a:pPr>
            <a:endParaRPr sz="3600" dirty="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dirty="0">
              <a:solidFill>
                <a:srgbClr val="BCBEC0"/>
              </a:solidFill>
              <a:latin typeface="Dosis"/>
              <a:ea typeface="Dosis"/>
              <a:cs typeface="Dosis"/>
              <a:sym typeface="Dosis"/>
            </a:endParaRPr>
          </a:p>
          <a:p>
            <a:pPr marL="0" lvl="0" indent="0" algn="ctr" rtl="0">
              <a:spcBef>
                <a:spcPts val="0"/>
              </a:spcBef>
              <a:spcAft>
                <a:spcPts val="0"/>
              </a:spcAft>
              <a:buNone/>
            </a:pPr>
            <a:endParaRPr sz="1600" dirty="0">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dirty="0">
              <a:solidFill>
                <a:srgbClr val="BCBEC0"/>
              </a:solidFill>
              <a:latin typeface="Dosis"/>
              <a:ea typeface="Dosis"/>
              <a:cs typeface="Dosis"/>
              <a:sym typeface="Dosis"/>
            </a:endParaRPr>
          </a:p>
          <a:p>
            <a:pPr marL="0" lvl="0" indent="0" rtl="0">
              <a:spcBef>
                <a:spcPts val="0"/>
              </a:spcBef>
              <a:spcAft>
                <a:spcPts val="0"/>
              </a:spcAft>
              <a:buNone/>
            </a:pPr>
            <a:endParaRPr sz="1800" dirty="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dirty="0">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dirty="0">
              <a:solidFill>
                <a:schemeClr val="lt1"/>
              </a:solidFill>
              <a:latin typeface="Dosis"/>
              <a:ea typeface="Dosis"/>
              <a:cs typeface="Dosis"/>
              <a:sym typeface="Dosis"/>
            </a:endParaRPr>
          </a:p>
          <a:p>
            <a:pPr marL="0" lvl="0" indent="0" rtl="0">
              <a:spcBef>
                <a:spcPts val="0"/>
              </a:spcBef>
              <a:spcAft>
                <a:spcPts val="0"/>
              </a:spcAft>
              <a:buNone/>
            </a:pPr>
            <a:endParaRPr sz="1800" dirty="0">
              <a:solidFill>
                <a:schemeClr val="lt1"/>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dirty="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dirty="0">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dirty="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dirty="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dirty="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dirty="0">
              <a:solidFill>
                <a:schemeClr val="lt1"/>
              </a:solidFill>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dirty="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dirty="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dirty="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dirty="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dirty="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dirty="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dirty="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dirty="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dirty="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dirty="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dirty="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dirty="0">
              <a:solidFill>
                <a:srgbClr val="B7B7B7"/>
              </a:solidFill>
              <a:latin typeface="Dosis"/>
              <a:ea typeface="Dosis"/>
              <a:cs typeface="Dosis"/>
              <a:sym typeface="Dosis"/>
            </a:endParaRPr>
          </a:p>
          <a:p>
            <a:pPr marL="0" lvl="0" indent="0" rtl="0">
              <a:spcBef>
                <a:spcPts val="0"/>
              </a:spcBef>
              <a:spcAft>
                <a:spcPts val="0"/>
              </a:spcAft>
              <a:buNone/>
            </a:pPr>
            <a:endParaRPr sz="900" dirty="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dirty="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dirty="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dirty="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dirty="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dirty="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dirty="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dirty="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dirty="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dirty="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dirty="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dirty="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dirty="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dirty="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5166174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
        <p:cNvGrpSpPr/>
        <p:nvPr/>
      </p:nvGrpSpPr>
      <p:grpSpPr>
        <a:xfrm>
          <a:off x="0" y="0"/>
          <a:ext cx="0" cy="0"/>
          <a:chOff x="0" y="0"/>
          <a:chExt cx="0" cy="0"/>
        </a:xfrm>
      </p:grpSpPr>
      <p:sp>
        <p:nvSpPr>
          <p:cNvPr id="248" name="Shape 2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249" name="Shape 24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250" name="Shape 2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3" name="Shape 2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56" name="Shape 2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57" name="Shape 2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Shape 26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1" name="Shape 26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2" name="Shape 2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Shape 2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8" name="Shape 26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9" name="Shape 2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72" name="Shape 2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275" name="Shape 27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6" name="Shape 27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Shape 27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8" name="Shape 2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281" name="Shape 2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4" name="Shape 28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85" name="Shape 2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3.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95"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lvl="0" defTabSz="457200">
              <a:buClr>
                <a:srgbClr val="295269"/>
              </a:buClr>
            </a:pPr>
            <a:r>
              <a:rPr lang="en-US" sz="5400" kern="1200" dirty="0">
                <a:solidFill>
                  <a:prstClr val="white"/>
                </a:solidFill>
                <a:latin typeface="Roboto Black"/>
                <a:ea typeface="Roboto Black"/>
                <a:cs typeface="+mn-cs"/>
                <a:sym typeface="Roboto Black"/>
              </a:rPr>
              <a:t>CoolTShirts Sales Strategy</a:t>
            </a:r>
            <a:endParaRPr lang="en-US" sz="5400" kern="1200" dirty="0">
              <a:solidFill>
                <a:prstClr val="white"/>
              </a:solidFill>
              <a:latin typeface="Tw Cen MT" panose="020B0602020104020603"/>
              <a:ea typeface="+mn-ea"/>
              <a:cs typeface="+mn-cs"/>
            </a:endParaRPr>
          </a:p>
          <a:p>
            <a:pPr lvl="0" defTabSz="457200">
              <a:buClr>
                <a:prstClr val="black"/>
              </a:buClr>
              <a:buSzPts val="1100"/>
            </a:pPr>
            <a:r>
              <a:rPr lang="en-US" sz="2800" kern="1200" dirty="0">
                <a:solidFill>
                  <a:srgbClr val="EFEFEF"/>
                </a:solidFill>
                <a:latin typeface="Roboto Thin"/>
                <a:ea typeface="Roboto Thin"/>
                <a:cs typeface="Roboto Thin"/>
                <a:sym typeface="Roboto Thin"/>
              </a:rPr>
              <a:t>Learn SQL from Scratch</a:t>
            </a:r>
          </a:p>
          <a:p>
            <a:pPr lvl="0" defTabSz="457200">
              <a:buClr>
                <a:prstClr val="black"/>
              </a:buClr>
              <a:buSzPts val="1100"/>
            </a:pPr>
            <a:r>
              <a:rPr lang="en-US" sz="2800" kern="1200" dirty="0">
                <a:solidFill>
                  <a:srgbClr val="EFEFEF"/>
                </a:solidFill>
                <a:latin typeface="Roboto Thin"/>
                <a:ea typeface="Roboto Thin"/>
                <a:cs typeface="Roboto Thin"/>
                <a:sym typeface="Roboto Thin"/>
              </a:rPr>
              <a:t>Diane Corday</a:t>
            </a:r>
          </a:p>
          <a:p>
            <a:pPr lvl="0" defTabSz="457200">
              <a:buClr>
                <a:prstClr val="black"/>
              </a:buClr>
              <a:buSzPts val="1100"/>
            </a:pPr>
            <a:r>
              <a:rPr lang="en-US" sz="2800" kern="1200" dirty="0">
                <a:solidFill>
                  <a:srgbClr val="EFEFEF"/>
                </a:solidFill>
                <a:latin typeface="Roboto Thin"/>
                <a:ea typeface="Roboto Thin"/>
                <a:cs typeface="Roboto Thin"/>
                <a:sym typeface="Roboto Thin"/>
              </a:rPr>
              <a:t>May 9, 2019</a:t>
            </a:r>
          </a:p>
        </p:txBody>
      </p:sp>
      <p:pic>
        <p:nvPicPr>
          <p:cNvPr id="299" name="Shape 299"/>
          <p:cNvPicPr preferRelativeResize="0"/>
          <p:nvPr/>
        </p:nvPicPr>
        <p:blipFill>
          <a:blip r:embed="rId3">
            <a:alphaModFix/>
          </a:blip>
          <a:stretch>
            <a:fillRect/>
          </a:stretch>
        </p:blipFill>
        <p:spPr>
          <a:xfrm>
            <a:off x="466824" y="661700"/>
            <a:ext cx="2024775" cy="425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2.2 How many last touches is each campaign responsible for?</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5"/>
            <a:ext cx="3870900" cy="3791096"/>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WITH last_touch AS (</a:t>
            </a:r>
          </a:p>
          <a:p>
            <a:pPr lvl="0">
              <a:buClr>
                <a:schemeClr val="dk1"/>
              </a:buClr>
              <a:buSzPts val="1100"/>
            </a:pPr>
            <a:r>
              <a:rPr lang="en-US" sz="900" dirty="0">
                <a:latin typeface="Courier New"/>
                <a:ea typeface="Courier New"/>
                <a:cs typeface="Courier New"/>
                <a:sym typeface="Courier New"/>
              </a:rPr>
              <a:t>    SELECT user_id,</a:t>
            </a:r>
          </a:p>
          <a:p>
            <a:pPr lvl="0">
              <a:buClr>
                <a:schemeClr val="dk1"/>
              </a:buClr>
              <a:buSzPts val="1100"/>
            </a:pPr>
            <a:r>
              <a:rPr lang="en-US" sz="900" dirty="0">
                <a:latin typeface="Courier New"/>
                <a:ea typeface="Courier New"/>
                <a:cs typeface="Courier New"/>
                <a:sym typeface="Courier New"/>
              </a:rPr>
              <a:t>        MAX(timestamp) as last_touch_at</a:t>
            </a:r>
          </a:p>
          <a:p>
            <a:pPr lvl="0">
              <a:buClr>
                <a:schemeClr val="dk1"/>
              </a:buClr>
              <a:buSzPts val="1100"/>
            </a:pPr>
            <a:r>
              <a:rPr lang="en-US" sz="900" dirty="0">
                <a:latin typeface="Courier New"/>
                <a:ea typeface="Courier New"/>
                <a:cs typeface="Courier New"/>
                <a:sym typeface="Courier New"/>
              </a:rPr>
              <a:t>    FROM page_visits</a:t>
            </a:r>
          </a:p>
          <a:p>
            <a:pPr lvl="0">
              <a:buClr>
                <a:schemeClr val="dk1"/>
              </a:buClr>
              <a:buSzPts val="1100"/>
            </a:pPr>
            <a:r>
              <a:rPr lang="en-US" sz="900" dirty="0">
                <a:latin typeface="Courier New"/>
                <a:ea typeface="Courier New"/>
                <a:cs typeface="Courier New"/>
                <a:sym typeface="Courier New"/>
              </a:rPr>
              <a:t>    GROUP BY user_id),</a:t>
            </a:r>
          </a:p>
          <a:p>
            <a:pPr lvl="0">
              <a:buClr>
                <a:schemeClr val="dk1"/>
              </a:buClr>
              <a:buSzPts val="1100"/>
            </a:pPr>
            <a:r>
              <a:rPr lang="en-US" sz="900" dirty="0">
                <a:latin typeface="Courier New"/>
                <a:ea typeface="Courier New"/>
                <a:cs typeface="Courier New"/>
                <a:sym typeface="Courier New"/>
              </a:rPr>
              <a:t>lt_attr AS (</a:t>
            </a:r>
          </a:p>
          <a:p>
            <a:pPr lvl="0">
              <a:buClr>
                <a:schemeClr val="dk1"/>
              </a:buClr>
              <a:buSzPts val="1100"/>
            </a:pPr>
            <a:r>
              <a:rPr lang="en-US" sz="900" dirty="0">
                <a:latin typeface="Courier New"/>
                <a:ea typeface="Courier New"/>
                <a:cs typeface="Courier New"/>
                <a:sym typeface="Courier New"/>
              </a:rPr>
              <a:t>    SELECT lt.user_id,</a:t>
            </a:r>
          </a:p>
          <a:p>
            <a:pPr lvl="0">
              <a:buClr>
                <a:schemeClr val="dk1"/>
              </a:buClr>
              <a:buSzPts val="1100"/>
            </a:pPr>
            <a:r>
              <a:rPr lang="en-US" sz="900" dirty="0">
                <a:latin typeface="Courier New"/>
                <a:ea typeface="Courier New"/>
                <a:cs typeface="Courier New"/>
                <a:sym typeface="Courier New"/>
              </a:rPr>
              <a:t>        lt.last_touch_at,</a:t>
            </a:r>
          </a:p>
          <a:p>
            <a:pPr lvl="0">
              <a:buClr>
                <a:schemeClr val="dk1"/>
              </a:buClr>
              <a:buSzPts val="1100"/>
            </a:pPr>
            <a:r>
              <a:rPr lang="en-US" sz="900" dirty="0">
                <a:latin typeface="Courier New"/>
                <a:ea typeface="Courier New"/>
                <a:cs typeface="Courier New"/>
                <a:sym typeface="Courier New"/>
              </a:rPr>
              <a:t>        pv.utm_source,</a:t>
            </a:r>
          </a:p>
          <a:p>
            <a:pPr lvl="0">
              <a:buClr>
                <a:schemeClr val="dk1"/>
              </a:buClr>
              <a:buSzPts val="1100"/>
            </a:pPr>
            <a:r>
              <a:rPr lang="en-US" sz="900" dirty="0">
                <a:latin typeface="Courier New"/>
                <a:ea typeface="Courier New"/>
                <a:cs typeface="Courier New"/>
                <a:sym typeface="Courier New"/>
              </a:rPr>
              <a:t>        pv.utm_campaign</a:t>
            </a:r>
          </a:p>
          <a:p>
            <a:pPr lvl="0">
              <a:buClr>
                <a:schemeClr val="dk1"/>
              </a:buClr>
              <a:buSzPts val="1100"/>
            </a:pPr>
            <a:r>
              <a:rPr lang="en-US" sz="900" dirty="0">
                <a:latin typeface="Courier New"/>
                <a:ea typeface="Courier New"/>
                <a:cs typeface="Courier New"/>
                <a:sym typeface="Courier New"/>
              </a:rPr>
              <a:t>    FROM last_touch lt</a:t>
            </a:r>
          </a:p>
          <a:p>
            <a:pPr lvl="0">
              <a:buClr>
                <a:schemeClr val="dk1"/>
              </a:buClr>
              <a:buSzPts val="1100"/>
            </a:pPr>
            <a:r>
              <a:rPr lang="en-US" sz="900" dirty="0">
                <a:latin typeface="Courier New"/>
                <a:ea typeface="Courier New"/>
                <a:cs typeface="Courier New"/>
                <a:sym typeface="Courier New"/>
              </a:rPr>
              <a:t>    JOIN page_visits pv</a:t>
            </a:r>
          </a:p>
          <a:p>
            <a:pPr lvl="0">
              <a:buClr>
                <a:schemeClr val="dk1"/>
              </a:buClr>
              <a:buSzPts val="1100"/>
            </a:pPr>
            <a:r>
              <a:rPr lang="en-US" sz="900" dirty="0">
                <a:latin typeface="Courier New"/>
                <a:ea typeface="Courier New"/>
                <a:cs typeface="Courier New"/>
                <a:sym typeface="Courier New"/>
              </a:rPr>
              <a:t>        ON lt.user_id = pv.user_id</a:t>
            </a:r>
          </a:p>
          <a:p>
            <a:pPr lvl="0">
              <a:buClr>
                <a:schemeClr val="dk1"/>
              </a:buClr>
              <a:buSzPts val="1100"/>
            </a:pPr>
            <a:r>
              <a:rPr lang="en-US" sz="900" dirty="0">
                <a:latin typeface="Courier New"/>
                <a:ea typeface="Courier New"/>
                <a:cs typeface="Courier New"/>
                <a:sym typeface="Courier New"/>
              </a:rPr>
              <a:t>        AND lt.last_touch_at = pv.timestamp)</a:t>
            </a:r>
          </a:p>
          <a:p>
            <a:pPr lvl="0">
              <a:buClr>
                <a:schemeClr val="dk1"/>
              </a:buClr>
              <a:buSzPts val="1100"/>
            </a:pPr>
            <a:r>
              <a:rPr lang="en-US" sz="900" dirty="0">
                <a:latin typeface="Courier New"/>
                <a:ea typeface="Courier New"/>
                <a:cs typeface="Courier New"/>
                <a:sym typeface="Courier New"/>
              </a:rPr>
              <a:t>SELECT lt_attr.utm_campaign AS 'Campaign',</a:t>
            </a:r>
          </a:p>
          <a:p>
            <a:pPr lvl="0">
              <a:buClr>
                <a:schemeClr val="dk1"/>
              </a:buClr>
              <a:buSzPts val="1100"/>
            </a:pPr>
            <a:r>
              <a:rPr lang="en-US" sz="900" dirty="0">
                <a:latin typeface="Courier New"/>
                <a:ea typeface="Courier New"/>
                <a:cs typeface="Courier New"/>
                <a:sym typeface="Courier New"/>
              </a:rPr>
              <a:t>    COUNT(*) AS 'Count'</a:t>
            </a:r>
          </a:p>
          <a:p>
            <a:pPr lvl="0">
              <a:buClr>
                <a:schemeClr val="dk1"/>
              </a:buClr>
              <a:buSzPts val="1100"/>
            </a:pPr>
            <a:r>
              <a:rPr lang="en-US" sz="900" dirty="0">
                <a:latin typeface="Courier New"/>
                <a:ea typeface="Courier New"/>
                <a:cs typeface="Courier New"/>
                <a:sym typeface="Courier New"/>
              </a:rPr>
              <a:t>FROM lt_attr</a:t>
            </a:r>
          </a:p>
          <a:p>
            <a:pPr lvl="0">
              <a:buClr>
                <a:schemeClr val="dk1"/>
              </a:buClr>
              <a:buSzPts val="1100"/>
            </a:pPr>
            <a:r>
              <a:rPr lang="en-US" sz="900" dirty="0">
                <a:latin typeface="Courier New"/>
                <a:ea typeface="Courier New"/>
                <a:cs typeface="Courier New"/>
                <a:sym typeface="Courier New"/>
              </a:rPr>
              <a:t>GROUP BY 1</a:t>
            </a:r>
          </a:p>
          <a:p>
            <a:pPr lvl="0">
              <a:buClr>
                <a:schemeClr val="dk1"/>
              </a:buClr>
              <a:buSzPts val="1100"/>
            </a:pPr>
            <a:r>
              <a:rPr lang="en-US" sz="900" dirty="0">
                <a:latin typeface="Courier New"/>
                <a:ea typeface="Courier New"/>
                <a:cs typeface="Courier New"/>
                <a:sym typeface="Courier New"/>
              </a:rPr>
              <a:t>ORDER BY 2 DESC;</a:t>
            </a:r>
          </a:p>
        </p:txBody>
      </p:sp>
      <p:sp>
        <p:nvSpPr>
          <p:cNvPr id="324" name="Shape 324"/>
          <p:cNvSpPr txBox="1"/>
          <p:nvPr/>
        </p:nvSpPr>
        <p:spPr>
          <a:xfrm>
            <a:off x="167725" y="734190"/>
            <a:ext cx="4920900" cy="2055459"/>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pPr>
              <a:lnSpc>
                <a:spcPct val="115000"/>
              </a:lnSpc>
              <a:buClr>
                <a:schemeClr val="dk1"/>
              </a:buClr>
              <a:buSzPts val="1100"/>
            </a:pPr>
            <a:endParaRPr lang="en-US" sz="1200" dirty="0">
              <a:latin typeface="Roboto"/>
              <a:ea typeface="Roboto"/>
              <a:cs typeface="Roboto"/>
              <a:sym typeface="Roboto"/>
            </a:endParaRPr>
          </a:p>
          <a:p>
            <a:pPr marL="171450" lvl="0" indent="-171450">
              <a:lnSpc>
                <a:spcPct val="115000"/>
              </a:lnSpc>
              <a:buClrTx/>
              <a:buSzPts val="1100"/>
              <a:buFont typeface="Arial" panose="020B0604020202020204" pitchFamily="34" charset="0"/>
              <a:buChar char="•"/>
            </a:pPr>
            <a:r>
              <a:rPr lang="en-US" sz="1200" dirty="0">
                <a:latin typeface="Roboto"/>
                <a:ea typeface="Roboto"/>
                <a:cs typeface="Roboto"/>
                <a:sym typeface="Roboto"/>
              </a:rPr>
              <a:t>CoolTShirts is interested in last-touch attribution which only considers the last source for each customer.</a:t>
            </a:r>
          </a:p>
          <a:p>
            <a:pPr marL="171450" lvl="0" indent="-171450">
              <a:lnSpc>
                <a:spcPct val="115000"/>
              </a:lnSpc>
              <a:buClrTx/>
              <a:buSzPts val="1100"/>
              <a:buFont typeface="Arial" panose="020B0604020202020204" pitchFamily="34" charset="0"/>
              <a:buChar char="•"/>
            </a:pPr>
            <a:endParaRPr lang="en-US" sz="1200" dirty="0">
              <a:latin typeface="Roboto"/>
              <a:ea typeface="Roboto"/>
              <a:cs typeface="Roboto"/>
              <a:sym typeface="Roboto"/>
            </a:endParaRPr>
          </a:p>
          <a:p>
            <a:pPr marL="171450" lvl="0" indent="-171450">
              <a:lnSpc>
                <a:spcPct val="115000"/>
              </a:lnSpc>
              <a:buClrTx/>
              <a:buSzPts val="1100"/>
              <a:buFont typeface="Arial" panose="020B0604020202020204" pitchFamily="34" charset="0"/>
              <a:buChar char="•"/>
            </a:pPr>
            <a:r>
              <a:rPr lang="en-US" sz="1200" dirty="0">
                <a:latin typeface="Roboto"/>
                <a:ea typeface="Roboto"/>
                <a:cs typeface="Roboto"/>
                <a:sym typeface="Roboto"/>
              </a:rPr>
              <a:t>This is a good way of knowing how visitors are drawn back to a website, especially for making a final purchase.</a:t>
            </a:r>
          </a:p>
          <a:p>
            <a:pPr marL="171450" lvl="0" indent="-171450">
              <a:lnSpc>
                <a:spcPct val="115000"/>
              </a:lnSpc>
              <a:buClrTx/>
              <a:buSzPts val="1100"/>
              <a:buFont typeface="Arial" panose="020B0604020202020204" pitchFamily="34" charset="0"/>
              <a:buChar char="•"/>
            </a:pPr>
            <a:endParaRPr lang="en-US" sz="1200" dirty="0">
              <a:latin typeface="Roboto"/>
              <a:ea typeface="Roboto"/>
              <a:cs typeface="Roboto"/>
              <a:sym typeface="Roboto"/>
            </a:endParaRPr>
          </a:p>
          <a:p>
            <a:pPr marL="171450" lvl="0" indent="-171450">
              <a:lnSpc>
                <a:spcPct val="115000"/>
              </a:lnSpc>
              <a:buClrTx/>
              <a:buSzPts val="1100"/>
              <a:buFont typeface="Arial" panose="020B0604020202020204" pitchFamily="34" charset="0"/>
              <a:buChar char="•"/>
            </a:pPr>
            <a:r>
              <a:rPr lang="en-US" sz="1200" dirty="0">
                <a:latin typeface="Roboto"/>
                <a:ea typeface="Roboto"/>
                <a:cs typeface="Roboto"/>
                <a:sym typeface="Roboto"/>
              </a:rPr>
              <a:t>The campaigns ‘weekly-newsletter’ and ‘retargetting-ad’ are responsible for </a:t>
            </a:r>
            <a:r>
              <a:rPr lang="en-US" sz="1200" b="1" dirty="0">
                <a:latin typeface="Roboto"/>
                <a:ea typeface="Roboto"/>
                <a:cs typeface="Roboto"/>
                <a:sym typeface="Roboto"/>
              </a:rPr>
              <a:t>890</a:t>
            </a:r>
            <a:r>
              <a:rPr lang="en-US" sz="1200" dirty="0">
                <a:latin typeface="Roboto"/>
                <a:ea typeface="Roboto"/>
                <a:cs typeface="Roboto"/>
                <a:sym typeface="Roboto"/>
              </a:rPr>
              <a:t> last-touches!</a:t>
            </a:r>
          </a:p>
          <a:p>
            <a:pPr marL="171450" lvl="0" indent="-171450">
              <a:lnSpc>
                <a:spcPct val="115000"/>
              </a:lnSpc>
              <a:buClrTx/>
              <a:buSzPts val="1100"/>
              <a:buFont typeface="Arial" panose="020B0604020202020204" pitchFamily="34" charset="0"/>
              <a:buChar char="•"/>
            </a:pPr>
            <a:endParaRPr lang="en-US" sz="1200" dirty="0">
              <a:latin typeface="Roboto"/>
              <a:ea typeface="Roboto"/>
              <a:cs typeface="Roboto"/>
              <a:sym typeface="Roboto"/>
            </a:endParaRPr>
          </a:p>
          <a:p>
            <a:pPr marL="171450" lvl="0" indent="-171450">
              <a:lnSpc>
                <a:spcPct val="115000"/>
              </a:lnSpc>
              <a:buClrTx/>
              <a:buSzPts val="1100"/>
              <a:buFont typeface="Arial" panose="020B0604020202020204" pitchFamily="34" charset="0"/>
              <a:buChar char="•"/>
            </a:pPr>
            <a:endParaRPr sz="1200" dirty="0">
              <a:latin typeface="Roboto"/>
              <a:ea typeface="Roboto"/>
              <a:cs typeface="Roboto"/>
              <a:sym typeface="Roboto"/>
            </a:endParaRPr>
          </a:p>
        </p:txBody>
      </p:sp>
      <p:pic>
        <p:nvPicPr>
          <p:cNvPr id="2" name="Picture 1">
            <a:extLst>
              <a:ext uri="{FF2B5EF4-FFF2-40B4-BE49-F238E27FC236}">
                <a16:creationId xmlns:a16="http://schemas.microsoft.com/office/drawing/2014/main" id="{E75264E9-3165-41D5-A764-10DDE2E0B699}"/>
              </a:ext>
            </a:extLst>
          </p:cNvPr>
          <p:cNvPicPr>
            <a:picLocks noChangeAspect="1"/>
          </p:cNvPicPr>
          <p:nvPr/>
        </p:nvPicPr>
        <p:blipFill>
          <a:blip r:embed="rId3"/>
          <a:stretch>
            <a:fillRect/>
          </a:stretch>
        </p:blipFill>
        <p:spPr>
          <a:xfrm>
            <a:off x="94000" y="2789650"/>
            <a:ext cx="5114925" cy="2305050"/>
          </a:xfrm>
          <a:prstGeom prst="rect">
            <a:avLst/>
          </a:prstGeom>
        </p:spPr>
      </p:pic>
    </p:spTree>
    <p:extLst>
      <p:ext uri="{BB962C8B-B14F-4D97-AF65-F5344CB8AC3E}">
        <p14:creationId xmlns:p14="http://schemas.microsoft.com/office/powerpoint/2010/main" val="4074871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sz="2400" b="1" dirty="0">
                <a:solidFill>
                  <a:srgbClr val="295269"/>
                </a:solidFill>
                <a:latin typeface="Roboto"/>
                <a:ea typeface="Roboto"/>
                <a:cs typeface="Roboto"/>
                <a:sym typeface="Roboto"/>
              </a:rPr>
              <a:t>2.3 How many visitors make a purchase?</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5"/>
            <a:ext cx="3870900" cy="183300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SELECT COUNT (DISTINCT user_id)</a:t>
            </a:r>
          </a:p>
          <a:p>
            <a:pPr lvl="0">
              <a:buClr>
                <a:schemeClr val="dk1"/>
              </a:buClr>
              <a:buSzPts val="1100"/>
            </a:pPr>
            <a:r>
              <a:rPr lang="en-US" sz="900" dirty="0">
                <a:latin typeface="Courier New"/>
                <a:ea typeface="Courier New"/>
                <a:cs typeface="Courier New"/>
                <a:sym typeface="Courier New"/>
              </a:rPr>
              <a:t>FROM page_visits</a:t>
            </a:r>
          </a:p>
          <a:p>
            <a:pPr lvl="0">
              <a:buClr>
                <a:schemeClr val="dk1"/>
              </a:buClr>
              <a:buSzPts val="1100"/>
            </a:pPr>
            <a:r>
              <a:rPr lang="en-US" sz="900" dirty="0">
                <a:latin typeface="Courier New"/>
                <a:ea typeface="Courier New"/>
                <a:cs typeface="Courier New"/>
                <a:sym typeface="Courier New"/>
              </a:rPr>
              <a:t>WHERE page_name = '4 - purchase';</a:t>
            </a:r>
          </a:p>
        </p:txBody>
      </p:sp>
      <p:sp>
        <p:nvSpPr>
          <p:cNvPr id="324" name="Shape 324"/>
          <p:cNvSpPr txBox="1"/>
          <p:nvPr/>
        </p:nvSpPr>
        <p:spPr>
          <a:xfrm>
            <a:off x="177975" y="1201325"/>
            <a:ext cx="4920900" cy="1833000"/>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pPr>
              <a:lnSpc>
                <a:spcPct val="115000"/>
              </a:lnSpc>
              <a:buClr>
                <a:schemeClr val="dk1"/>
              </a:buClr>
              <a:buSzPts val="1100"/>
            </a:pPr>
            <a:endParaRPr lang="en-US" sz="1200" dirty="0">
              <a:latin typeface="Roboto"/>
              <a:ea typeface="Roboto"/>
              <a:cs typeface="Roboto"/>
              <a:sym typeface="Roboto"/>
            </a:endParaRPr>
          </a:p>
          <a:p>
            <a:pPr lvl="0">
              <a:lnSpc>
                <a:spcPct val="115000"/>
              </a:lnSpc>
              <a:buClrTx/>
              <a:buSzPts val="1100"/>
            </a:pPr>
            <a:endParaRPr lang="en-US" sz="1200" dirty="0">
              <a:latin typeface="Roboto"/>
              <a:ea typeface="Roboto"/>
              <a:cs typeface="Roboto"/>
              <a:sym typeface="Roboto"/>
            </a:endParaRPr>
          </a:p>
          <a:p>
            <a:pPr lvl="0">
              <a:lnSpc>
                <a:spcPct val="115000"/>
              </a:lnSpc>
              <a:buClrTx/>
              <a:buSzPts val="1100"/>
            </a:pPr>
            <a:r>
              <a:rPr lang="en-US" sz="1200" dirty="0">
                <a:latin typeface="Roboto"/>
                <a:ea typeface="Roboto"/>
                <a:cs typeface="Roboto"/>
                <a:sym typeface="Roboto"/>
              </a:rPr>
              <a:t>When we ran a query to find out how many visitors make a purchase, our results show </a:t>
            </a:r>
            <a:r>
              <a:rPr lang="en-US" sz="1200" b="1" dirty="0">
                <a:latin typeface="Roboto"/>
                <a:ea typeface="Roboto"/>
                <a:cs typeface="Roboto"/>
                <a:sym typeface="Roboto"/>
              </a:rPr>
              <a:t>361</a:t>
            </a:r>
            <a:r>
              <a:rPr lang="en-US" sz="1200" dirty="0">
                <a:latin typeface="Roboto"/>
                <a:ea typeface="Roboto"/>
                <a:cs typeface="Roboto"/>
                <a:sym typeface="Roboto"/>
              </a:rPr>
              <a:t> users completed a purchase.</a:t>
            </a:r>
          </a:p>
          <a:p>
            <a:pPr lvl="0">
              <a:lnSpc>
                <a:spcPct val="115000"/>
              </a:lnSpc>
              <a:buClrTx/>
              <a:buSzPts val="1100"/>
            </a:pPr>
            <a:endParaRPr sz="1200" dirty="0">
              <a:latin typeface="Roboto"/>
              <a:ea typeface="Roboto"/>
              <a:cs typeface="Roboto"/>
              <a:sym typeface="Roboto"/>
            </a:endParaRPr>
          </a:p>
        </p:txBody>
      </p:sp>
      <p:pic>
        <p:nvPicPr>
          <p:cNvPr id="2" name="Picture 1">
            <a:extLst>
              <a:ext uri="{FF2B5EF4-FFF2-40B4-BE49-F238E27FC236}">
                <a16:creationId xmlns:a16="http://schemas.microsoft.com/office/drawing/2014/main" id="{54F0090F-1B76-4627-8E6E-38935387DAA5}"/>
              </a:ext>
            </a:extLst>
          </p:cNvPr>
          <p:cNvPicPr>
            <a:picLocks noChangeAspect="1"/>
          </p:cNvPicPr>
          <p:nvPr/>
        </p:nvPicPr>
        <p:blipFill>
          <a:blip r:embed="rId3"/>
          <a:stretch>
            <a:fillRect/>
          </a:stretch>
        </p:blipFill>
        <p:spPr>
          <a:xfrm>
            <a:off x="1571625" y="3727751"/>
            <a:ext cx="6000750" cy="704850"/>
          </a:xfrm>
          <a:prstGeom prst="rect">
            <a:avLst/>
          </a:prstGeom>
        </p:spPr>
      </p:pic>
    </p:spTree>
    <p:extLst>
      <p:ext uri="{BB962C8B-B14F-4D97-AF65-F5344CB8AC3E}">
        <p14:creationId xmlns:p14="http://schemas.microsoft.com/office/powerpoint/2010/main" val="3991166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2.4 </a:t>
            </a:r>
            <a:r>
              <a:rPr lang="en-US" sz="2400" b="1" dirty="0">
                <a:solidFill>
                  <a:srgbClr val="295269"/>
                </a:solidFill>
                <a:latin typeface="Roboto"/>
                <a:ea typeface="Roboto"/>
                <a:cs typeface="Roboto"/>
                <a:sym typeface="Roboto"/>
              </a:rPr>
              <a:t>How many last touches on the purchase page is each campaign responsible for?</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5"/>
            <a:ext cx="3870900" cy="364955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WITH last_touch AS (</a:t>
            </a:r>
          </a:p>
          <a:p>
            <a:pPr lvl="0">
              <a:buClr>
                <a:schemeClr val="dk1"/>
              </a:buClr>
              <a:buSzPts val="1100"/>
            </a:pPr>
            <a:r>
              <a:rPr lang="en-US" sz="900" dirty="0">
                <a:latin typeface="Courier New"/>
                <a:ea typeface="Courier New"/>
                <a:cs typeface="Courier New"/>
                <a:sym typeface="Courier New"/>
              </a:rPr>
              <a:t>  SELECT user_id,</a:t>
            </a:r>
          </a:p>
          <a:p>
            <a:pPr lvl="0">
              <a:buClr>
                <a:schemeClr val="dk1"/>
              </a:buClr>
              <a:buSzPts val="1100"/>
            </a:pPr>
            <a:r>
              <a:rPr lang="en-US" sz="900" dirty="0">
                <a:latin typeface="Courier New"/>
                <a:ea typeface="Courier New"/>
                <a:cs typeface="Courier New"/>
                <a:sym typeface="Courier New"/>
              </a:rPr>
              <a:t>      MAX(timestamp) as last_touch_at</a:t>
            </a:r>
          </a:p>
          <a:p>
            <a:pPr lvl="0">
              <a:buClr>
                <a:schemeClr val="dk1"/>
              </a:buClr>
              <a:buSzPts val="1100"/>
            </a:pPr>
            <a:r>
              <a:rPr lang="en-US" sz="900" dirty="0">
                <a:latin typeface="Courier New"/>
                <a:ea typeface="Courier New"/>
                <a:cs typeface="Courier New"/>
                <a:sym typeface="Courier New"/>
              </a:rPr>
              <a:t>  FROM page_visits</a:t>
            </a:r>
          </a:p>
          <a:p>
            <a:pPr lvl="0">
              <a:buClr>
                <a:schemeClr val="dk1"/>
              </a:buClr>
              <a:buSzPts val="1100"/>
            </a:pPr>
            <a:r>
              <a:rPr lang="en-US" sz="900" dirty="0">
                <a:latin typeface="Courier New"/>
                <a:ea typeface="Courier New"/>
                <a:cs typeface="Courier New"/>
                <a:sym typeface="Courier New"/>
              </a:rPr>
              <a:t>  WHERE page_name = '4 - purchase'</a:t>
            </a:r>
          </a:p>
          <a:p>
            <a:pPr lvl="0">
              <a:buClr>
                <a:schemeClr val="dk1"/>
              </a:buClr>
              <a:buSzPts val="1100"/>
            </a:pPr>
            <a:r>
              <a:rPr lang="en-US" sz="900" dirty="0">
                <a:latin typeface="Courier New"/>
                <a:ea typeface="Courier New"/>
                <a:cs typeface="Courier New"/>
                <a:sym typeface="Courier New"/>
              </a:rPr>
              <a:t>  GROUP BY user_id),</a:t>
            </a:r>
          </a:p>
          <a:p>
            <a:pPr lvl="0">
              <a:buClr>
                <a:schemeClr val="dk1"/>
              </a:buClr>
              <a:buSzPts val="1100"/>
            </a:pPr>
            <a:r>
              <a:rPr lang="en-US" sz="900" dirty="0">
                <a:latin typeface="Courier New"/>
                <a:ea typeface="Courier New"/>
                <a:cs typeface="Courier New"/>
                <a:sym typeface="Courier New"/>
              </a:rPr>
              <a:t>lt_attr AS (</a:t>
            </a:r>
          </a:p>
          <a:p>
            <a:pPr lvl="0">
              <a:buClr>
                <a:schemeClr val="dk1"/>
              </a:buClr>
              <a:buSzPts val="1100"/>
            </a:pPr>
            <a:r>
              <a:rPr lang="en-US" sz="900" dirty="0">
                <a:latin typeface="Courier New"/>
                <a:ea typeface="Courier New"/>
                <a:cs typeface="Courier New"/>
                <a:sym typeface="Courier New"/>
              </a:rPr>
              <a:t>  SELECT lt.user_id,</a:t>
            </a:r>
          </a:p>
          <a:p>
            <a:pPr lvl="0">
              <a:buClr>
                <a:schemeClr val="dk1"/>
              </a:buClr>
              <a:buSzPts val="1100"/>
            </a:pPr>
            <a:r>
              <a:rPr lang="en-US" sz="900" dirty="0">
                <a:latin typeface="Courier New"/>
                <a:ea typeface="Courier New"/>
                <a:cs typeface="Courier New"/>
                <a:sym typeface="Courier New"/>
              </a:rPr>
              <a:t>      lt.last_touch_at,</a:t>
            </a:r>
          </a:p>
          <a:p>
            <a:pPr lvl="0">
              <a:buClr>
                <a:schemeClr val="dk1"/>
              </a:buClr>
              <a:buSzPts val="1100"/>
            </a:pPr>
            <a:r>
              <a:rPr lang="en-US" sz="900" dirty="0">
                <a:latin typeface="Courier New"/>
                <a:ea typeface="Courier New"/>
                <a:cs typeface="Courier New"/>
                <a:sym typeface="Courier New"/>
              </a:rPr>
              <a:t>      pv.utm_source,</a:t>
            </a:r>
          </a:p>
          <a:p>
            <a:pPr lvl="0">
              <a:buClr>
                <a:schemeClr val="dk1"/>
              </a:buClr>
              <a:buSzPts val="1100"/>
            </a:pPr>
            <a:r>
              <a:rPr lang="en-US" sz="900" dirty="0">
                <a:latin typeface="Courier New"/>
                <a:ea typeface="Courier New"/>
                <a:cs typeface="Courier New"/>
                <a:sym typeface="Courier New"/>
              </a:rPr>
              <a:t>      pv.utm_campaign</a:t>
            </a:r>
          </a:p>
          <a:p>
            <a:pPr lvl="0">
              <a:buClr>
                <a:schemeClr val="dk1"/>
              </a:buClr>
              <a:buSzPts val="1100"/>
            </a:pPr>
            <a:r>
              <a:rPr lang="en-US" sz="900" dirty="0">
                <a:latin typeface="Courier New"/>
                <a:ea typeface="Courier New"/>
                <a:cs typeface="Courier New"/>
                <a:sym typeface="Courier New"/>
              </a:rPr>
              <a:t>  FROM last_touch lt</a:t>
            </a:r>
          </a:p>
          <a:p>
            <a:pPr lvl="0">
              <a:buClr>
                <a:schemeClr val="dk1"/>
              </a:buClr>
              <a:buSzPts val="1100"/>
            </a:pPr>
            <a:r>
              <a:rPr lang="en-US" sz="900" dirty="0">
                <a:latin typeface="Courier New"/>
                <a:ea typeface="Courier New"/>
                <a:cs typeface="Courier New"/>
                <a:sym typeface="Courier New"/>
              </a:rPr>
              <a:t>  JOIN page_visits pv</a:t>
            </a:r>
          </a:p>
          <a:p>
            <a:pPr lvl="0">
              <a:buClr>
                <a:schemeClr val="dk1"/>
              </a:buClr>
              <a:buSzPts val="1100"/>
            </a:pPr>
            <a:r>
              <a:rPr lang="en-US" sz="900" dirty="0">
                <a:latin typeface="Courier New"/>
                <a:ea typeface="Courier New"/>
                <a:cs typeface="Courier New"/>
                <a:sym typeface="Courier New"/>
              </a:rPr>
              <a:t>      ON lt.user_id = pv.user_id</a:t>
            </a:r>
          </a:p>
          <a:p>
            <a:pPr lvl="0">
              <a:buClr>
                <a:schemeClr val="dk1"/>
              </a:buClr>
              <a:buSzPts val="1100"/>
            </a:pPr>
            <a:r>
              <a:rPr lang="en-US" sz="900" dirty="0">
                <a:latin typeface="Courier New"/>
                <a:ea typeface="Courier New"/>
                <a:cs typeface="Courier New"/>
                <a:sym typeface="Courier New"/>
              </a:rPr>
              <a:t>      AND lt.last_touch_at = pv.timestamp)</a:t>
            </a:r>
          </a:p>
          <a:p>
            <a:pPr lvl="0">
              <a:buClr>
                <a:schemeClr val="dk1"/>
              </a:buClr>
              <a:buSzPts val="1100"/>
            </a:pPr>
            <a:r>
              <a:rPr lang="en-US" sz="900" dirty="0">
                <a:latin typeface="Courier New"/>
                <a:ea typeface="Courier New"/>
                <a:cs typeface="Courier New"/>
                <a:sym typeface="Courier New"/>
              </a:rPr>
              <a:t>SELECT lt_attr.utm_campaign AS 'Campaign',</a:t>
            </a:r>
          </a:p>
          <a:p>
            <a:pPr lvl="0">
              <a:buClr>
                <a:schemeClr val="dk1"/>
              </a:buClr>
              <a:buSzPts val="1100"/>
            </a:pPr>
            <a:r>
              <a:rPr lang="en-US" sz="900" dirty="0">
                <a:latin typeface="Courier New"/>
                <a:ea typeface="Courier New"/>
                <a:cs typeface="Courier New"/>
                <a:sym typeface="Courier New"/>
              </a:rPr>
              <a:t>      COUNT(*) AS 'Count'</a:t>
            </a:r>
          </a:p>
          <a:p>
            <a:pPr lvl="0">
              <a:buClr>
                <a:schemeClr val="dk1"/>
              </a:buClr>
              <a:buSzPts val="1100"/>
            </a:pPr>
            <a:r>
              <a:rPr lang="en-US" sz="900" dirty="0">
                <a:latin typeface="Courier New"/>
                <a:ea typeface="Courier New"/>
                <a:cs typeface="Courier New"/>
                <a:sym typeface="Courier New"/>
              </a:rPr>
              <a:t>FROM lt_attr</a:t>
            </a:r>
          </a:p>
          <a:p>
            <a:pPr lvl="0">
              <a:buClr>
                <a:schemeClr val="dk1"/>
              </a:buClr>
              <a:buSzPts val="1100"/>
            </a:pPr>
            <a:r>
              <a:rPr lang="en-US" sz="900" dirty="0">
                <a:latin typeface="Courier New"/>
                <a:ea typeface="Courier New"/>
                <a:cs typeface="Courier New"/>
                <a:sym typeface="Courier New"/>
              </a:rPr>
              <a:t>GROUP BY 1</a:t>
            </a:r>
          </a:p>
          <a:p>
            <a:pPr lvl="0">
              <a:buClr>
                <a:schemeClr val="dk1"/>
              </a:buClr>
              <a:buSzPts val="1100"/>
            </a:pPr>
            <a:r>
              <a:rPr lang="en-US" sz="900" dirty="0">
                <a:latin typeface="Courier New"/>
                <a:ea typeface="Courier New"/>
                <a:cs typeface="Courier New"/>
                <a:sym typeface="Courier New"/>
              </a:rPr>
              <a:t>ORDER BY 2 DESC;</a:t>
            </a:r>
          </a:p>
        </p:txBody>
      </p:sp>
      <p:sp>
        <p:nvSpPr>
          <p:cNvPr id="324" name="Shape 324"/>
          <p:cNvSpPr txBox="1"/>
          <p:nvPr/>
        </p:nvSpPr>
        <p:spPr>
          <a:xfrm>
            <a:off x="177975" y="1201325"/>
            <a:ext cx="4920900" cy="1833000"/>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pPr>
              <a:lnSpc>
                <a:spcPct val="115000"/>
              </a:lnSpc>
              <a:buClr>
                <a:schemeClr val="dk1"/>
              </a:buClr>
              <a:buSzPts val="1100"/>
            </a:pPr>
            <a:r>
              <a:rPr lang="en-US" sz="1200" dirty="0">
                <a:latin typeface="Roboto"/>
                <a:ea typeface="Roboto"/>
                <a:cs typeface="Roboto"/>
                <a:sym typeface="Roboto"/>
              </a:rPr>
              <a:t>Our query breaks down the number of last touches on the purchase page that each campaign is responsible for.</a:t>
            </a:r>
          </a:p>
          <a:p>
            <a:pPr>
              <a:lnSpc>
                <a:spcPct val="115000"/>
              </a:lnSpc>
              <a:buClr>
                <a:schemeClr val="dk1"/>
              </a:buClr>
              <a:buSzPts val="1100"/>
            </a:pPr>
            <a:endParaRPr lang="en-US" sz="1200" dirty="0">
              <a:latin typeface="Roboto"/>
              <a:ea typeface="Roboto"/>
              <a:cs typeface="Roboto"/>
              <a:sym typeface="Roboto"/>
            </a:endParaRPr>
          </a:p>
          <a:p>
            <a:pPr>
              <a:lnSpc>
                <a:spcPct val="115000"/>
              </a:lnSpc>
              <a:buClr>
                <a:schemeClr val="dk1"/>
              </a:buClr>
              <a:buSzPts val="1100"/>
            </a:pPr>
            <a:r>
              <a:rPr lang="en-US" sz="1200" dirty="0">
                <a:latin typeface="Roboto"/>
                <a:ea typeface="Roboto"/>
                <a:cs typeface="Roboto"/>
                <a:sym typeface="Roboto"/>
              </a:rPr>
              <a:t>Campaigns ‘weekly-newsletter’ and ‘retargetting ad’ have </a:t>
            </a:r>
            <a:r>
              <a:rPr lang="en-US" sz="1200" b="1" dirty="0">
                <a:latin typeface="Roboto"/>
                <a:ea typeface="Roboto"/>
                <a:cs typeface="Roboto"/>
                <a:sym typeface="Roboto"/>
              </a:rPr>
              <a:t>228</a:t>
            </a:r>
            <a:r>
              <a:rPr lang="en-US" sz="1200" dirty="0">
                <a:latin typeface="Roboto"/>
                <a:ea typeface="Roboto"/>
                <a:cs typeface="Roboto"/>
                <a:sym typeface="Roboto"/>
              </a:rPr>
              <a:t> last touches on the purchase page.</a:t>
            </a:r>
          </a:p>
        </p:txBody>
      </p:sp>
      <p:pic>
        <p:nvPicPr>
          <p:cNvPr id="2" name="Picture 1">
            <a:extLst>
              <a:ext uri="{FF2B5EF4-FFF2-40B4-BE49-F238E27FC236}">
                <a16:creationId xmlns:a16="http://schemas.microsoft.com/office/drawing/2014/main" id="{B0EA97F3-E4A2-4CE7-BB0E-BD76479D3D33}"/>
              </a:ext>
            </a:extLst>
          </p:cNvPr>
          <p:cNvPicPr>
            <a:picLocks noChangeAspect="1"/>
          </p:cNvPicPr>
          <p:nvPr/>
        </p:nvPicPr>
        <p:blipFill>
          <a:blip r:embed="rId3"/>
          <a:stretch>
            <a:fillRect/>
          </a:stretch>
        </p:blipFill>
        <p:spPr>
          <a:xfrm>
            <a:off x="368975" y="2555350"/>
            <a:ext cx="4810125" cy="2295525"/>
          </a:xfrm>
          <a:prstGeom prst="rect">
            <a:avLst/>
          </a:prstGeom>
        </p:spPr>
      </p:pic>
    </p:spTree>
    <p:extLst>
      <p:ext uri="{BB962C8B-B14F-4D97-AF65-F5344CB8AC3E}">
        <p14:creationId xmlns:p14="http://schemas.microsoft.com/office/powerpoint/2010/main" val="28687056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2.5 </a:t>
            </a:r>
            <a:r>
              <a:rPr lang="en-US" sz="2400" b="1" dirty="0">
                <a:solidFill>
                  <a:srgbClr val="295269"/>
                </a:solidFill>
                <a:latin typeface="Roboto"/>
                <a:ea typeface="Roboto"/>
                <a:cs typeface="Roboto"/>
                <a:sym typeface="Roboto"/>
              </a:rPr>
              <a:t>What is the typical user journey?</a:t>
            </a:r>
            <a:endParaRPr sz="2400" b="1" dirty="0">
              <a:solidFill>
                <a:srgbClr val="295269"/>
              </a:solidFill>
              <a:latin typeface="Roboto"/>
              <a:ea typeface="Roboto"/>
              <a:cs typeface="Roboto"/>
              <a:sym typeface="Roboto"/>
            </a:endParaRPr>
          </a:p>
        </p:txBody>
      </p:sp>
      <p:sp>
        <p:nvSpPr>
          <p:cNvPr id="324" name="Shape 324"/>
          <p:cNvSpPr txBox="1"/>
          <p:nvPr/>
        </p:nvSpPr>
        <p:spPr>
          <a:xfrm>
            <a:off x="177974" y="1201325"/>
            <a:ext cx="8654325" cy="1833000"/>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pPr>
              <a:lnSpc>
                <a:spcPct val="115000"/>
              </a:lnSpc>
              <a:buClr>
                <a:schemeClr val="dk1"/>
              </a:buClr>
              <a:buSzPts val="1100"/>
            </a:pPr>
            <a:endParaRPr lang="en-US" sz="1200" dirty="0">
              <a:latin typeface="Roboto"/>
              <a:ea typeface="Roboto"/>
              <a:cs typeface="Roboto"/>
              <a:sym typeface="Roboto"/>
            </a:endParaRPr>
          </a:p>
          <a:p>
            <a:pPr marL="171450" indent="-171450">
              <a:lnSpc>
                <a:spcPct val="115000"/>
              </a:lnSpc>
              <a:buClrTx/>
              <a:buSzPts val="1100"/>
              <a:buFont typeface="Arial" panose="020B0604020202020204" pitchFamily="34" charset="0"/>
              <a:buChar char="•"/>
            </a:pPr>
            <a:endParaRPr lang="en-US" sz="1200" dirty="0">
              <a:latin typeface="Roboto"/>
              <a:ea typeface="Roboto"/>
              <a:cs typeface="Roboto"/>
              <a:sym typeface="Roboto"/>
            </a:endParaRPr>
          </a:p>
          <a:p>
            <a:pPr marL="171450" indent="-171450">
              <a:lnSpc>
                <a:spcPct val="115000"/>
              </a:lnSpc>
              <a:buClrTx/>
              <a:buSzPts val="1100"/>
              <a:buFont typeface="Arial" panose="020B0604020202020204" pitchFamily="34" charset="0"/>
              <a:buChar char="•"/>
            </a:pPr>
            <a:r>
              <a:rPr lang="en-US" sz="1200" dirty="0">
                <a:latin typeface="Roboto"/>
                <a:ea typeface="Roboto"/>
                <a:cs typeface="Roboto"/>
                <a:sym typeface="Roboto"/>
              </a:rPr>
              <a:t>Users seem to be responding with interest initially to the publicity generated by the campaigns ‘interview-with-cool-tshirts-founder’, ‘getting-to-know-cool-tshirts’ and ‘ten-crazy-cool-tshirts-facts’ from the sources ‘medium’, ‘nytimes’ and ‘buzzfeed’</a:t>
            </a:r>
          </a:p>
          <a:p>
            <a:pPr>
              <a:lnSpc>
                <a:spcPct val="115000"/>
              </a:lnSpc>
              <a:buClrTx/>
              <a:buSzPts val="1100"/>
            </a:pPr>
            <a:r>
              <a:rPr lang="en-US" sz="1200" dirty="0">
                <a:latin typeface="Roboto"/>
                <a:ea typeface="Roboto"/>
                <a:cs typeface="Roboto"/>
                <a:sym typeface="Roboto"/>
              </a:rPr>
              <a:t>     respectively.</a:t>
            </a:r>
          </a:p>
          <a:p>
            <a:pPr>
              <a:lnSpc>
                <a:spcPct val="115000"/>
              </a:lnSpc>
              <a:buClrTx/>
              <a:buSzPts val="1100"/>
            </a:pPr>
            <a:endParaRPr lang="en-US" sz="1200" dirty="0">
              <a:latin typeface="Roboto"/>
              <a:ea typeface="Roboto"/>
              <a:cs typeface="Roboto"/>
              <a:sym typeface="Roboto"/>
            </a:endParaRPr>
          </a:p>
          <a:p>
            <a:pPr marL="171450" indent="-171450">
              <a:lnSpc>
                <a:spcPct val="115000"/>
              </a:lnSpc>
              <a:buClrTx/>
              <a:buSzPts val="1100"/>
              <a:buFont typeface="Arial" panose="020B0604020202020204" pitchFamily="34" charset="0"/>
              <a:buChar char="•"/>
            </a:pPr>
            <a:r>
              <a:rPr lang="en-US" sz="1200" dirty="0">
                <a:latin typeface="Roboto"/>
                <a:ea typeface="Roboto"/>
                <a:cs typeface="Roboto"/>
                <a:sym typeface="Roboto"/>
              </a:rPr>
              <a:t>They seem to return to the website via the campaigns ‘weekly-newsletter’, ‘retargetting-campaign’, ‘retargetting-ad’ and ‘paid-search’ from the sources ‘email’, ‘facebook’, and ‘google’ respectively. </a:t>
            </a:r>
          </a:p>
          <a:p>
            <a:pPr>
              <a:lnSpc>
                <a:spcPct val="115000"/>
              </a:lnSpc>
              <a:buClrTx/>
              <a:buSzPts val="1100"/>
            </a:pPr>
            <a:endParaRPr lang="en-US" sz="1200" dirty="0">
              <a:latin typeface="Roboto"/>
              <a:ea typeface="Roboto"/>
              <a:cs typeface="Roboto"/>
              <a:sym typeface="Roboto"/>
            </a:endParaRPr>
          </a:p>
          <a:p>
            <a:pPr>
              <a:lnSpc>
                <a:spcPct val="115000"/>
              </a:lnSpc>
              <a:buClrTx/>
              <a:buSzPts val="1100"/>
            </a:pPr>
            <a:endParaRPr lang="en-US" sz="1200" dirty="0">
              <a:latin typeface="Roboto"/>
              <a:ea typeface="Roboto"/>
              <a:cs typeface="Roboto"/>
              <a:sym typeface="Roboto"/>
            </a:endParaRPr>
          </a:p>
          <a:p>
            <a:pPr lvl="0">
              <a:lnSpc>
                <a:spcPct val="115000"/>
              </a:lnSpc>
              <a:buClrTx/>
              <a:buSzPts val="1100"/>
            </a:pPr>
            <a:r>
              <a:rPr lang="en-US" sz="1200" dirty="0">
                <a:latin typeface="Roboto"/>
                <a:ea typeface="Roboto"/>
                <a:cs typeface="Roboto"/>
                <a:sym typeface="Roboto"/>
              </a:rPr>
              <a:t> </a:t>
            </a:r>
          </a:p>
          <a:p>
            <a:pPr lvl="0">
              <a:lnSpc>
                <a:spcPct val="115000"/>
              </a:lnSpc>
              <a:buClrTx/>
              <a:buSzPts val="1100"/>
            </a:pPr>
            <a:endParaRPr sz="1200" dirty="0">
              <a:latin typeface="Roboto"/>
              <a:ea typeface="Roboto"/>
              <a:cs typeface="Roboto"/>
              <a:sym typeface="Roboto"/>
            </a:endParaRPr>
          </a:p>
        </p:txBody>
      </p:sp>
    </p:spTree>
    <p:extLst>
      <p:ext uri="{BB962C8B-B14F-4D97-AF65-F5344CB8AC3E}">
        <p14:creationId xmlns:p14="http://schemas.microsoft.com/office/powerpoint/2010/main" val="126795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lang="en-US" sz="4800" dirty="0">
                <a:solidFill>
                  <a:srgbClr val="FFFFFF"/>
                </a:solidFill>
                <a:latin typeface="Roboto Black"/>
                <a:ea typeface="Roboto Black"/>
                <a:cs typeface="Roboto Black"/>
                <a:sym typeface="Roboto Black"/>
              </a:rPr>
              <a:t>3</a:t>
            </a:r>
            <a:r>
              <a:rPr kumimoji="0" lang="en-US" sz="4800" b="0" i="0" u="none" strike="noStrike" kern="0" cap="none" spc="0" normalizeH="0" baseline="0" noProof="0" dirty="0">
                <a:ln>
                  <a:noFill/>
                </a:ln>
                <a:solidFill>
                  <a:srgbClr val="FFFFFF"/>
                </a:solidFill>
                <a:effectLst/>
                <a:uLnTx/>
                <a:uFillTx/>
                <a:latin typeface="Roboto Black"/>
                <a:ea typeface="Roboto Black"/>
                <a:cs typeface="Roboto Black"/>
                <a:sym typeface="Roboto Black"/>
              </a:rPr>
              <a:t>. </a:t>
            </a:r>
            <a:r>
              <a:rPr lang="en-US" sz="4800" dirty="0">
                <a:solidFill>
                  <a:srgbClr val="FFFFFF"/>
                </a:solidFill>
                <a:latin typeface="Roboto Black"/>
                <a:ea typeface="Roboto Black"/>
                <a:cs typeface="Roboto Black"/>
                <a:sym typeface="Roboto Black"/>
              </a:rPr>
              <a:t>Optimize the campaign budget</a:t>
            </a:r>
            <a:endPar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260436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3.1 </a:t>
            </a:r>
            <a:r>
              <a:rPr lang="en-US" sz="2400" b="1" dirty="0">
                <a:solidFill>
                  <a:srgbClr val="295269"/>
                </a:solidFill>
                <a:latin typeface="Roboto"/>
                <a:ea typeface="Roboto"/>
                <a:cs typeface="Roboto"/>
                <a:sym typeface="Roboto"/>
              </a:rPr>
              <a:t>CoolTShirts can re-invest in 5 campaigns.  Which ones should they pick?</a:t>
            </a:r>
            <a:endParaRPr sz="2400" b="1" dirty="0">
              <a:solidFill>
                <a:srgbClr val="295269"/>
              </a:solidFill>
              <a:latin typeface="Roboto"/>
              <a:ea typeface="Roboto"/>
              <a:cs typeface="Roboto"/>
              <a:sym typeface="Roboto"/>
            </a:endParaRPr>
          </a:p>
        </p:txBody>
      </p:sp>
      <p:graphicFrame>
        <p:nvGraphicFramePr>
          <p:cNvPr id="2" name="Table 1">
            <a:extLst>
              <a:ext uri="{FF2B5EF4-FFF2-40B4-BE49-F238E27FC236}">
                <a16:creationId xmlns:a16="http://schemas.microsoft.com/office/drawing/2014/main" id="{E5606519-E743-4EC4-820F-D45EED2903FC}"/>
              </a:ext>
            </a:extLst>
          </p:cNvPr>
          <p:cNvGraphicFramePr>
            <a:graphicFrameLocks noGrp="1"/>
          </p:cNvGraphicFramePr>
          <p:nvPr>
            <p:extLst>
              <p:ext uri="{D42A27DB-BD31-4B8C-83A1-F6EECF244321}">
                <p14:modId xmlns:p14="http://schemas.microsoft.com/office/powerpoint/2010/main" val="1156284855"/>
              </p:ext>
            </p:extLst>
          </p:nvPr>
        </p:nvGraphicFramePr>
        <p:xfrm>
          <a:off x="2085034" y="1946785"/>
          <a:ext cx="4973932" cy="2122723"/>
        </p:xfrm>
        <a:graphic>
          <a:graphicData uri="http://schemas.openxmlformats.org/drawingml/2006/table">
            <a:tbl>
              <a:tblPr>
                <a:tableStyleId>{21E4AEA4-8DFA-4A89-87EB-49C32662AFE0}</a:tableStyleId>
              </a:tblPr>
              <a:tblGrid>
                <a:gridCol w="2486966">
                  <a:extLst>
                    <a:ext uri="{9D8B030D-6E8A-4147-A177-3AD203B41FA5}">
                      <a16:colId xmlns:a16="http://schemas.microsoft.com/office/drawing/2014/main" val="3814876873"/>
                    </a:ext>
                  </a:extLst>
                </a:gridCol>
                <a:gridCol w="2486966">
                  <a:extLst>
                    <a:ext uri="{9D8B030D-6E8A-4147-A177-3AD203B41FA5}">
                      <a16:colId xmlns:a16="http://schemas.microsoft.com/office/drawing/2014/main" val="2866657585"/>
                    </a:ext>
                  </a:extLst>
                </a:gridCol>
              </a:tblGrid>
              <a:tr h="287313">
                <a:tc>
                  <a:txBody>
                    <a:bodyPr/>
                    <a:lstStyle/>
                    <a:p>
                      <a:pPr marL="0" marR="0" algn="ctr">
                        <a:lnSpc>
                          <a:spcPct val="107000"/>
                        </a:lnSpc>
                        <a:spcBef>
                          <a:spcPts val="0"/>
                        </a:spcBef>
                        <a:spcAft>
                          <a:spcPts val="0"/>
                        </a:spcAft>
                      </a:pPr>
                      <a:r>
                        <a:rPr lang="en-US" sz="1200" b="1" u="sng" dirty="0">
                          <a:effectLst/>
                          <a:latin typeface="Roboto" panose="020B0604020202020204" charset="0"/>
                          <a:ea typeface="Roboto" panose="020B0604020202020204" charset="0"/>
                        </a:rPr>
                        <a:t>Campaign</a:t>
                      </a:r>
                      <a:endParaRPr lang="en-US" sz="1200" b="1" u="sng" dirty="0">
                        <a:effectLst/>
                        <a:latin typeface="Roboto" panose="020B0604020202020204" charset="0"/>
                        <a:ea typeface="Roboto" panose="020B060402020202020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200" b="1" u="sng" dirty="0">
                          <a:effectLst/>
                          <a:latin typeface="Roboto" panose="020B0604020202020204" charset="0"/>
                          <a:ea typeface="Roboto" panose="020B0604020202020204" charset="0"/>
                        </a:rPr>
                        <a:t>Source</a:t>
                      </a:r>
                      <a:endParaRPr lang="en-US" sz="1200" b="1" u="sng" dirty="0">
                        <a:effectLst/>
                        <a:latin typeface="Roboto" panose="020B0604020202020204" charset="0"/>
                        <a:ea typeface="Roboto" panose="020B0604020202020204" charset="0"/>
                        <a:cs typeface="Arial" panose="020B0604020202020204" pitchFamily="34" charset="0"/>
                      </a:endParaRPr>
                    </a:p>
                  </a:txBody>
                  <a:tcPr marL="9525" marR="9525" marT="9525" marB="9525" anchor="ctr"/>
                </a:tc>
                <a:extLst>
                  <a:ext uri="{0D108BD9-81ED-4DB2-BD59-A6C34878D82A}">
                    <a16:rowId xmlns:a16="http://schemas.microsoft.com/office/drawing/2014/main" val="3161844446"/>
                  </a:ext>
                </a:extLst>
              </a:tr>
              <a:tr h="287313">
                <a:tc>
                  <a:txBody>
                    <a:bodyPr/>
                    <a:lstStyle/>
                    <a:p>
                      <a:pPr marL="0" marR="0" algn="ctr">
                        <a:lnSpc>
                          <a:spcPct val="107000"/>
                        </a:lnSpc>
                        <a:spcBef>
                          <a:spcPts val="0"/>
                        </a:spcBef>
                        <a:spcAft>
                          <a:spcPts val="0"/>
                        </a:spcAft>
                      </a:pPr>
                      <a:r>
                        <a:rPr lang="en-US" sz="1200" dirty="0">
                          <a:effectLst/>
                          <a:latin typeface="Roboto" panose="020B0604020202020204" charset="0"/>
                          <a:ea typeface="Roboto" panose="020B0604020202020204" charset="0"/>
                        </a:rPr>
                        <a:t>weekly-newsletter</a:t>
                      </a:r>
                    </a:p>
                    <a:p>
                      <a:pPr marL="0" marR="0" algn="ctr">
                        <a:lnSpc>
                          <a:spcPct val="107000"/>
                        </a:lnSpc>
                        <a:spcBef>
                          <a:spcPts val="0"/>
                        </a:spcBef>
                        <a:spcAft>
                          <a:spcPts val="0"/>
                        </a:spcAft>
                      </a:pPr>
                      <a:r>
                        <a:rPr lang="en-US" sz="1200" dirty="0">
                          <a:effectLst/>
                          <a:latin typeface="Roboto" panose="020B0604020202020204" charset="0"/>
                          <a:ea typeface="Roboto" panose="020B0604020202020204" charset="0"/>
                        </a:rPr>
                        <a:t>retargetting campaign</a:t>
                      </a:r>
                      <a:endParaRPr lang="en-US" sz="1200" dirty="0">
                        <a:effectLst/>
                        <a:latin typeface="Roboto" panose="020B0604020202020204" charset="0"/>
                        <a:ea typeface="Roboto" panose="020B060402020202020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200" dirty="0">
                          <a:effectLst/>
                          <a:latin typeface="Roboto" panose="020B0604020202020204" charset="0"/>
                          <a:ea typeface="Roboto" panose="020B0604020202020204" charset="0"/>
                        </a:rPr>
                        <a:t>email</a:t>
                      </a:r>
                      <a:endParaRPr lang="en-US" sz="1200" dirty="0">
                        <a:effectLst/>
                        <a:latin typeface="Roboto" panose="020B0604020202020204" charset="0"/>
                        <a:ea typeface="Roboto" panose="020B0604020202020204" charset="0"/>
                        <a:cs typeface="Arial" panose="020B0604020202020204" pitchFamily="34" charset="0"/>
                      </a:endParaRPr>
                    </a:p>
                  </a:txBody>
                  <a:tcPr marL="9525" marR="9525" marT="9525" marB="9525" anchor="ctr"/>
                </a:tc>
                <a:extLst>
                  <a:ext uri="{0D108BD9-81ED-4DB2-BD59-A6C34878D82A}">
                    <a16:rowId xmlns:a16="http://schemas.microsoft.com/office/drawing/2014/main" val="69882593"/>
                  </a:ext>
                </a:extLst>
              </a:tr>
              <a:tr h="317748">
                <a:tc>
                  <a:txBody>
                    <a:bodyPr/>
                    <a:lstStyle/>
                    <a:p>
                      <a:pPr marL="0" marR="0" algn="ctr">
                        <a:lnSpc>
                          <a:spcPct val="107000"/>
                        </a:lnSpc>
                        <a:spcBef>
                          <a:spcPts val="0"/>
                        </a:spcBef>
                        <a:spcAft>
                          <a:spcPts val="0"/>
                        </a:spcAft>
                      </a:pPr>
                      <a:r>
                        <a:rPr lang="en-US" sz="1200" dirty="0">
                          <a:effectLst/>
                          <a:latin typeface="Roboto" panose="020B0604020202020204" charset="0"/>
                          <a:ea typeface="Roboto" panose="020B0604020202020204" charset="0"/>
                        </a:rPr>
                        <a:t>retargetting-ad</a:t>
                      </a:r>
                      <a:endParaRPr lang="en-US" sz="1200" dirty="0">
                        <a:effectLst/>
                        <a:latin typeface="Roboto" panose="020B0604020202020204" charset="0"/>
                        <a:ea typeface="Roboto" panose="020B060402020202020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200" dirty="0">
                          <a:effectLst/>
                          <a:latin typeface="Roboto" panose="020B0604020202020204" charset="0"/>
                          <a:ea typeface="Roboto" panose="020B0604020202020204" charset="0"/>
                        </a:rPr>
                        <a:t>facebook</a:t>
                      </a:r>
                      <a:endParaRPr lang="en-US" sz="1200" dirty="0">
                        <a:effectLst/>
                        <a:latin typeface="Roboto" panose="020B0604020202020204" charset="0"/>
                        <a:ea typeface="Roboto" panose="020B0604020202020204" charset="0"/>
                        <a:cs typeface="Arial" panose="020B0604020202020204" pitchFamily="34" charset="0"/>
                      </a:endParaRPr>
                    </a:p>
                  </a:txBody>
                  <a:tcPr marL="9525" marR="9525" marT="9525" marB="9525" anchor="ctr"/>
                </a:tc>
                <a:extLst>
                  <a:ext uri="{0D108BD9-81ED-4DB2-BD59-A6C34878D82A}">
                    <a16:rowId xmlns:a16="http://schemas.microsoft.com/office/drawing/2014/main" val="1678055266"/>
                  </a:ext>
                </a:extLst>
              </a:tr>
              <a:tr h="318655">
                <a:tc>
                  <a:txBody>
                    <a:bodyPr/>
                    <a:lstStyle/>
                    <a:p>
                      <a:pPr marL="0" marR="0" algn="ctr">
                        <a:lnSpc>
                          <a:spcPct val="107000"/>
                        </a:lnSpc>
                        <a:spcBef>
                          <a:spcPts val="0"/>
                        </a:spcBef>
                        <a:spcAft>
                          <a:spcPts val="0"/>
                        </a:spcAft>
                      </a:pPr>
                      <a:r>
                        <a:rPr lang="en-US" sz="1200" dirty="0">
                          <a:effectLst/>
                          <a:latin typeface="Roboto" panose="020B0604020202020204" charset="0"/>
                          <a:ea typeface="Roboto" panose="020B0604020202020204" charset="0"/>
                        </a:rPr>
                        <a:t>paid content</a:t>
                      </a:r>
                      <a:endParaRPr lang="en-US" sz="1200" dirty="0">
                        <a:effectLst/>
                        <a:latin typeface="Roboto" panose="020B0604020202020204" charset="0"/>
                        <a:ea typeface="Roboto" panose="020B060402020202020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200" dirty="0">
                          <a:effectLst/>
                          <a:latin typeface="Roboto" panose="020B0604020202020204" charset="0"/>
                          <a:ea typeface="Roboto" panose="020B0604020202020204" charset="0"/>
                        </a:rPr>
                        <a:t>google</a:t>
                      </a:r>
                      <a:endParaRPr lang="en-US" sz="1200" dirty="0">
                        <a:effectLst/>
                        <a:latin typeface="Roboto" panose="020B0604020202020204" charset="0"/>
                        <a:ea typeface="Roboto" panose="020B0604020202020204" charset="0"/>
                        <a:cs typeface="Arial" panose="020B0604020202020204" pitchFamily="34" charset="0"/>
                      </a:endParaRPr>
                    </a:p>
                  </a:txBody>
                  <a:tcPr marL="9525" marR="9525" marT="9525" marB="9525" anchor="ctr"/>
                </a:tc>
                <a:extLst>
                  <a:ext uri="{0D108BD9-81ED-4DB2-BD59-A6C34878D82A}">
                    <a16:rowId xmlns:a16="http://schemas.microsoft.com/office/drawing/2014/main" val="3862993575"/>
                  </a:ext>
                </a:extLst>
              </a:tr>
              <a:tr h="287313">
                <a:tc>
                  <a:txBody>
                    <a:bodyPr/>
                    <a:lstStyle/>
                    <a:p>
                      <a:pPr marL="0" marR="0" lvl="0" indent="0" algn="ctr" defTabSz="685800" rtl="0" eaLnBrk="1" fontAlgn="auto" latinLnBrk="0" hangingPunct="1">
                        <a:lnSpc>
                          <a:spcPct val="107000"/>
                        </a:lnSpc>
                        <a:spcBef>
                          <a:spcPts val="0"/>
                        </a:spcBef>
                        <a:spcAft>
                          <a:spcPts val="0"/>
                        </a:spcAft>
                        <a:buClrTx/>
                        <a:buSzTx/>
                        <a:buFontTx/>
                        <a:buNone/>
                        <a:tabLst/>
                        <a:defRPr/>
                      </a:pPr>
                      <a:r>
                        <a:rPr lang="en-US" sz="1200" dirty="0">
                          <a:effectLst/>
                          <a:latin typeface="Roboto" panose="020B0604020202020204" charset="0"/>
                          <a:ea typeface="Roboto" panose="020B0604020202020204" charset="0"/>
                        </a:rPr>
                        <a:t>interview-with-cool-tshirts-founder</a:t>
                      </a:r>
                    </a:p>
                    <a:p>
                      <a:pPr marL="0" marR="0" algn="ctr">
                        <a:lnSpc>
                          <a:spcPct val="107000"/>
                        </a:lnSpc>
                        <a:spcBef>
                          <a:spcPts val="0"/>
                        </a:spcBef>
                        <a:spcAft>
                          <a:spcPts val="0"/>
                        </a:spcAft>
                      </a:pPr>
                      <a:endParaRPr lang="en-US" sz="1200" dirty="0">
                        <a:effectLst/>
                        <a:latin typeface="Roboto" panose="020B0604020202020204" charset="0"/>
                        <a:ea typeface="Roboto" panose="020B060402020202020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200" dirty="0">
                          <a:effectLst/>
                          <a:latin typeface="Roboto" panose="020B0604020202020204" charset="0"/>
                          <a:ea typeface="Roboto" panose="020B0604020202020204" charset="0"/>
                        </a:rPr>
                        <a:t>medium</a:t>
                      </a:r>
                      <a:endParaRPr lang="en-US" sz="1200" dirty="0">
                        <a:effectLst/>
                        <a:latin typeface="Roboto" panose="020B0604020202020204" charset="0"/>
                        <a:ea typeface="Roboto" panose="020B0604020202020204" charset="0"/>
                        <a:cs typeface="Arial" panose="020B0604020202020204" pitchFamily="34" charset="0"/>
                      </a:endParaRPr>
                    </a:p>
                  </a:txBody>
                  <a:tcPr marL="9525" marR="9525" marT="9525" marB="9525" anchor="ctr"/>
                </a:tc>
                <a:extLst>
                  <a:ext uri="{0D108BD9-81ED-4DB2-BD59-A6C34878D82A}">
                    <a16:rowId xmlns:a16="http://schemas.microsoft.com/office/drawing/2014/main" val="3919555944"/>
                  </a:ext>
                </a:extLst>
              </a:tr>
              <a:tr h="287313">
                <a:tc>
                  <a:txBody>
                    <a:bodyPr/>
                    <a:lstStyle/>
                    <a:p>
                      <a:pPr marL="0" marR="0" lvl="0" indent="0" algn="ctr" defTabSz="685800" rtl="0" eaLnBrk="1" fontAlgn="auto" latinLnBrk="0" hangingPunct="1">
                        <a:lnSpc>
                          <a:spcPct val="107000"/>
                        </a:lnSpc>
                        <a:spcBef>
                          <a:spcPts val="0"/>
                        </a:spcBef>
                        <a:spcAft>
                          <a:spcPts val="0"/>
                        </a:spcAft>
                        <a:buClrTx/>
                        <a:buSzTx/>
                        <a:buFontTx/>
                        <a:buNone/>
                        <a:tabLst/>
                        <a:defRPr/>
                      </a:pPr>
                      <a:r>
                        <a:rPr lang="en-US" sz="1200" dirty="0">
                          <a:effectLst/>
                          <a:latin typeface="Roboto" panose="020B0604020202020204" charset="0"/>
                          <a:ea typeface="Roboto" panose="020B0604020202020204" charset="0"/>
                        </a:rPr>
                        <a:t>getting-to-know-cool-tshirts</a:t>
                      </a:r>
                    </a:p>
                    <a:p>
                      <a:pPr marL="0" marR="0" algn="ctr">
                        <a:lnSpc>
                          <a:spcPct val="107000"/>
                        </a:lnSpc>
                        <a:spcBef>
                          <a:spcPts val="0"/>
                        </a:spcBef>
                        <a:spcAft>
                          <a:spcPts val="0"/>
                        </a:spcAft>
                      </a:pPr>
                      <a:endParaRPr lang="en-US" sz="1200" dirty="0">
                        <a:effectLst/>
                        <a:latin typeface="Roboto" panose="020B0604020202020204" charset="0"/>
                        <a:ea typeface="Roboto" panose="020B060402020202020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0"/>
                        </a:spcAft>
                      </a:pPr>
                      <a:r>
                        <a:rPr lang="en-US" sz="1200" dirty="0">
                          <a:effectLst/>
                          <a:latin typeface="Roboto" panose="020B0604020202020204" charset="0"/>
                          <a:ea typeface="Roboto" panose="020B0604020202020204" charset="0"/>
                        </a:rPr>
                        <a:t>nytimes</a:t>
                      </a:r>
                      <a:endParaRPr lang="en-US" sz="1200" dirty="0">
                        <a:effectLst/>
                        <a:latin typeface="Roboto" panose="020B0604020202020204" charset="0"/>
                        <a:ea typeface="Roboto" panose="020B0604020202020204" charset="0"/>
                        <a:cs typeface="Arial" panose="020B0604020202020204" pitchFamily="34" charset="0"/>
                      </a:endParaRPr>
                    </a:p>
                  </a:txBody>
                  <a:tcPr marL="9525" marR="9525" marT="9525" marB="9525" anchor="ctr"/>
                </a:tc>
                <a:extLst>
                  <a:ext uri="{0D108BD9-81ED-4DB2-BD59-A6C34878D82A}">
                    <a16:rowId xmlns:a16="http://schemas.microsoft.com/office/drawing/2014/main" val="3212130590"/>
                  </a:ext>
                </a:extLst>
              </a:tr>
            </a:tbl>
          </a:graphicData>
        </a:graphic>
      </p:graphicFrame>
      <p:sp>
        <p:nvSpPr>
          <p:cNvPr id="3" name="Rectangle 2">
            <a:extLst>
              <a:ext uri="{FF2B5EF4-FFF2-40B4-BE49-F238E27FC236}">
                <a16:creationId xmlns:a16="http://schemas.microsoft.com/office/drawing/2014/main" id="{D93AFD4A-31AA-4F47-BD65-1E992BB100E5}"/>
              </a:ext>
            </a:extLst>
          </p:cNvPr>
          <p:cNvSpPr/>
          <p:nvPr/>
        </p:nvSpPr>
        <p:spPr>
          <a:xfrm>
            <a:off x="2286000" y="1314779"/>
            <a:ext cx="4572000" cy="502445"/>
          </a:xfrm>
          <a:prstGeom prst="rect">
            <a:avLst/>
          </a:prstGeom>
        </p:spPr>
        <p:txBody>
          <a:bodyPr>
            <a:spAutoFit/>
          </a:bodyPr>
          <a:lstStyle/>
          <a:p>
            <a:pPr lvl="0">
              <a:lnSpc>
                <a:spcPct val="115000"/>
              </a:lnSpc>
              <a:buClr>
                <a:schemeClr val="dk1"/>
              </a:buClr>
              <a:buSzPts val="1100"/>
            </a:pPr>
            <a:r>
              <a:rPr lang="en-US" sz="1200" dirty="0">
                <a:latin typeface="Roboto"/>
                <a:ea typeface="Roboto"/>
                <a:cs typeface="Roboto"/>
                <a:sym typeface="Roboto"/>
              </a:rPr>
              <a:t>Based on the results of the queries, CoolTShirts should re-invest in the following top 5 marketing campaigns: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3.2 </a:t>
            </a:r>
            <a:r>
              <a:rPr lang="en-US" sz="2400" b="1" dirty="0">
                <a:solidFill>
                  <a:srgbClr val="295269"/>
                </a:solidFill>
                <a:latin typeface="Roboto"/>
                <a:ea typeface="Roboto"/>
                <a:cs typeface="Roboto"/>
                <a:sym typeface="Roboto"/>
              </a:rPr>
              <a:t>Why should they re-invest in these 5 campaigns?</a:t>
            </a:r>
            <a:endParaRPr sz="2400" b="1" dirty="0">
              <a:solidFill>
                <a:srgbClr val="295269"/>
              </a:solidFill>
              <a:latin typeface="Roboto"/>
              <a:ea typeface="Roboto"/>
              <a:cs typeface="Roboto"/>
              <a:sym typeface="Roboto"/>
            </a:endParaRPr>
          </a:p>
        </p:txBody>
      </p:sp>
      <p:sp>
        <p:nvSpPr>
          <p:cNvPr id="316" name="Shape 316"/>
          <p:cNvSpPr txBox="1"/>
          <p:nvPr/>
        </p:nvSpPr>
        <p:spPr>
          <a:xfrm>
            <a:off x="211348" y="1328139"/>
            <a:ext cx="8520600" cy="228274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a:lnSpc>
                <a:spcPct val="115000"/>
              </a:lnSpc>
              <a:buClr>
                <a:schemeClr val="dk1"/>
              </a:buClr>
              <a:buSzPts val="1100"/>
            </a:pPr>
            <a:r>
              <a:rPr lang="en-US" sz="1200" dirty="0">
                <a:latin typeface="Roboto"/>
                <a:ea typeface="Roboto"/>
                <a:cs typeface="Roboto"/>
                <a:sym typeface="Roboto"/>
              </a:rPr>
              <a:t>We need to analyze both the first-touch attribution and the last-touch attribution.  The results can be crucial to improving CoolTShirts marketing and online presence. </a:t>
            </a:r>
          </a:p>
          <a:p>
            <a:pPr>
              <a:lnSpc>
                <a:spcPct val="115000"/>
              </a:lnSpc>
              <a:buClr>
                <a:schemeClr val="dk1"/>
              </a:buClr>
              <a:buSzPts val="1100"/>
            </a:pPr>
            <a:r>
              <a:rPr lang="en-US" sz="1200" dirty="0">
                <a:latin typeface="Roboto"/>
                <a:ea typeface="Roboto"/>
                <a:cs typeface="Roboto"/>
                <a:sym typeface="Roboto"/>
              </a:rPr>
              <a:t> </a:t>
            </a:r>
          </a:p>
          <a:p>
            <a:pPr lvl="0">
              <a:defRPr/>
            </a:pPr>
            <a:r>
              <a:rPr lang="en-US" sz="1200" dirty="0">
                <a:latin typeface="Roboto" panose="020B0604020202020204" charset="0"/>
                <a:ea typeface="Roboto" panose="020B0604020202020204" charset="0"/>
              </a:rPr>
              <a:t>CoolTShirts will optimize their campaign budget by re-investing in campaigns that entice users to land on their site for the first time through medium(print, television or radio) and through interviews in nytimes.  This type of publicity has shown in our data that their brand is getting noticed.  </a:t>
            </a:r>
          </a:p>
          <a:p>
            <a:pPr lvl="0">
              <a:defRPr/>
            </a:pPr>
            <a:endParaRPr lang="en-US" sz="1200" dirty="0">
              <a:latin typeface="Roboto" panose="020B0604020202020204" charset="0"/>
              <a:ea typeface="Roboto" panose="020B0604020202020204" charset="0"/>
            </a:endParaRPr>
          </a:p>
          <a:p>
            <a:pPr lvl="0">
              <a:defRPr/>
            </a:pPr>
            <a:r>
              <a:rPr lang="en-US" sz="1200" dirty="0">
                <a:latin typeface="Roboto" panose="020B0604020202020204" charset="0"/>
                <a:ea typeface="Roboto" panose="020B0604020202020204" charset="0"/>
              </a:rPr>
              <a:t>At the same time, their campaign budget should also target user emails with weekly newsletters and retargetting campaigns, user facebook accounts with retargetting ads, and paid content on google.  The data shows that users are returning to their website through these sources and making purchases. </a:t>
            </a: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4800" b="0" i="0" u="none" strike="noStrike" kern="0" cap="none" spc="0" normalizeH="0" baseline="0" noProof="0" dirty="0">
                <a:ln>
                  <a:noFill/>
                </a:ln>
                <a:solidFill>
                  <a:srgbClr val="FFFFFF"/>
                </a:solidFill>
                <a:effectLst/>
                <a:uLnTx/>
                <a:uFillTx/>
                <a:latin typeface="Roboto Black"/>
                <a:ea typeface="Roboto Black"/>
                <a:cs typeface="Roboto Black"/>
                <a:sym typeface="Roboto Black"/>
              </a:rPr>
              <a:t>Thank you!</a:t>
            </a:r>
            <a:endPar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010748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rgbClr val="295269"/>
                </a:solidFill>
              </a:rPr>
              <a:t>Table of Contents</a:t>
            </a:r>
            <a:endParaRPr b="1" dirty="0">
              <a:solidFill>
                <a:srgbClr val="295269"/>
              </a:solidFill>
              <a:latin typeface="Roboto"/>
              <a:ea typeface="Roboto"/>
              <a:cs typeface="Roboto"/>
              <a:sym typeface="Roboto"/>
            </a:endParaRPr>
          </a:p>
        </p:txBody>
      </p:sp>
      <p:sp>
        <p:nvSpPr>
          <p:cNvPr id="305" name="Shape 305"/>
          <p:cNvSpPr txBox="1"/>
          <p:nvPr/>
        </p:nvSpPr>
        <p:spPr>
          <a:xfrm>
            <a:off x="311700" y="1265275"/>
            <a:ext cx="8061300" cy="325650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1100"/>
              </a:spcBef>
              <a:spcAft>
                <a:spcPts val="0"/>
              </a:spcAft>
              <a:buClr>
                <a:srgbClr val="222222"/>
              </a:buClr>
              <a:buSzPts val="2400"/>
              <a:buFont typeface="Roboto"/>
              <a:buAutoNum type="arabicPeriod"/>
            </a:pPr>
            <a:r>
              <a:rPr lang="en" sz="2400" dirty="0">
                <a:solidFill>
                  <a:srgbClr val="222222"/>
                </a:solidFill>
                <a:latin typeface="Roboto"/>
                <a:ea typeface="Roboto"/>
                <a:cs typeface="Roboto"/>
                <a:sym typeface="Roboto"/>
              </a:rPr>
              <a:t>Get familiar with CoolTShirts</a:t>
            </a:r>
            <a:endParaRPr sz="2400" dirty="0">
              <a:solidFill>
                <a:srgbClr val="222222"/>
              </a:solidFill>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dirty="0">
                <a:solidFill>
                  <a:srgbClr val="222222"/>
                </a:solidFill>
                <a:latin typeface="Roboto"/>
                <a:ea typeface="Roboto"/>
                <a:cs typeface="Roboto"/>
                <a:sym typeface="Roboto"/>
              </a:rPr>
              <a:t>What is the user journey?</a:t>
            </a:r>
            <a:endParaRPr sz="2400" dirty="0">
              <a:solidFill>
                <a:srgbClr val="222222"/>
              </a:solidFill>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dirty="0">
                <a:solidFill>
                  <a:srgbClr val="222222"/>
                </a:solidFill>
                <a:latin typeface="Roboto"/>
                <a:ea typeface="Roboto"/>
                <a:cs typeface="Roboto"/>
                <a:sym typeface="Roboto"/>
              </a:rPr>
              <a:t>Optimize the campaign budget</a:t>
            </a:r>
            <a:endParaRPr sz="2400" dirty="0">
              <a:solidFill>
                <a:srgbClr val="222222"/>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lvl="0" algn="ctr" defTabSz="457200">
              <a:buClrTx/>
            </a:pPr>
            <a:r>
              <a:rPr lang="en" sz="4800" dirty="0">
                <a:solidFill>
                  <a:schemeClr val="lt1"/>
                </a:solidFill>
                <a:latin typeface="Roboto Black"/>
                <a:ea typeface="Roboto Black"/>
                <a:cs typeface="Roboto Black"/>
                <a:sym typeface="Roboto Black"/>
              </a:rPr>
              <a:t>1. </a:t>
            </a:r>
            <a:r>
              <a:rPr lang="en-US" sz="4800" kern="1200" dirty="0">
                <a:solidFill>
                  <a:prstClr val="white"/>
                </a:solidFill>
                <a:latin typeface="Roboto Black"/>
                <a:ea typeface="Roboto Black"/>
                <a:cs typeface="+mn-cs"/>
                <a:sym typeface="Roboto Black"/>
              </a:rPr>
              <a:t>Getting familiar with CoolTShirts</a:t>
            </a:r>
            <a:endParaRPr lang="en-US" sz="1800" kern="1200" dirty="0">
              <a:solidFill>
                <a:prstClr val="black"/>
              </a:solidFill>
              <a:latin typeface="Tw Cen MT" panose="020B0602020104020603"/>
              <a:ea typeface="+mn-ea"/>
              <a:cs typeface="+mn-cs"/>
            </a:endParaRPr>
          </a:p>
          <a:p>
            <a:pPr marL="0" lvl="0" indent="0" algn="ctr" rtl="0">
              <a:spcBef>
                <a:spcPts val="0"/>
              </a:spcBef>
              <a:spcAft>
                <a:spcPts val="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1.1 How many campaigns does CoolTShirts use?</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5"/>
            <a:ext cx="3870900" cy="183300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SELECT COUNT (DISTINCT utm_campaign)</a:t>
            </a:r>
          </a:p>
          <a:p>
            <a:pPr lvl="0">
              <a:buClr>
                <a:schemeClr val="dk1"/>
              </a:buClr>
              <a:buSzPts val="1100"/>
            </a:pPr>
            <a:r>
              <a:rPr lang="en-US" sz="900" dirty="0">
                <a:latin typeface="Courier New"/>
                <a:ea typeface="Courier New"/>
                <a:cs typeface="Courier New"/>
                <a:sym typeface="Courier New"/>
              </a:rPr>
              <a:t>FROM page_visits;</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endParaRPr lang="en-US" sz="900" dirty="0">
              <a:latin typeface="Courier New"/>
              <a:ea typeface="Courier New"/>
              <a:cs typeface="Courier New"/>
              <a:sym typeface="Courier New"/>
            </a:endParaRPr>
          </a:p>
        </p:txBody>
      </p:sp>
      <p:sp>
        <p:nvSpPr>
          <p:cNvPr id="324" name="Shape 324"/>
          <p:cNvSpPr txBox="1"/>
          <p:nvPr/>
        </p:nvSpPr>
        <p:spPr>
          <a:xfrm>
            <a:off x="177975" y="1201325"/>
            <a:ext cx="4920900" cy="1833000"/>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pPr>
              <a:lnSpc>
                <a:spcPct val="115000"/>
              </a:lnSpc>
              <a:buClr>
                <a:schemeClr val="dk1"/>
              </a:buClr>
              <a:buSzPts val="1100"/>
            </a:pPr>
            <a:r>
              <a:rPr lang="en-US" sz="1200" dirty="0">
                <a:latin typeface="Roboto"/>
                <a:ea typeface="Roboto"/>
                <a:cs typeface="Roboto"/>
                <a:sym typeface="Roboto"/>
              </a:rPr>
              <a:t>CoolTShirts is an innovative online apparel shop that sells all kinds of </a:t>
            </a:r>
          </a:p>
          <a:p>
            <a:pPr>
              <a:lnSpc>
                <a:spcPct val="115000"/>
              </a:lnSpc>
              <a:buClr>
                <a:schemeClr val="dk1"/>
              </a:buClr>
              <a:buSzPts val="1100"/>
            </a:pPr>
            <a:r>
              <a:rPr lang="en-US" sz="1200" dirty="0">
                <a:latin typeface="Roboto"/>
                <a:ea typeface="Roboto"/>
                <a:cs typeface="Roboto"/>
                <a:sym typeface="Roboto"/>
              </a:rPr>
              <a:t>t-shirts, as long as they are T-shaped and cool. </a:t>
            </a:r>
          </a:p>
          <a:p>
            <a:pPr>
              <a:lnSpc>
                <a:spcPct val="115000"/>
              </a:lnSpc>
              <a:buClr>
                <a:schemeClr val="dk1"/>
              </a:buClr>
              <a:buSzPts val="1100"/>
            </a:pPr>
            <a:endParaRPr lang="en-US" sz="1200" dirty="0">
              <a:latin typeface="Roboto"/>
              <a:ea typeface="Roboto"/>
              <a:cs typeface="Roboto"/>
              <a:sym typeface="Roboto"/>
            </a:endParaRPr>
          </a:p>
          <a:p>
            <a:pPr marL="171450" lvl="0" indent="-171450">
              <a:lnSpc>
                <a:spcPct val="115000"/>
              </a:lnSpc>
              <a:buClrTx/>
              <a:buSzPts val="1100"/>
              <a:buFont typeface="Arial" panose="020B0604020202020204" pitchFamily="34" charset="0"/>
              <a:buChar char="•"/>
            </a:pPr>
            <a:r>
              <a:rPr lang="en-US" sz="1200" dirty="0">
                <a:latin typeface="Roboto"/>
                <a:ea typeface="Roboto"/>
                <a:cs typeface="Roboto"/>
                <a:sym typeface="Roboto"/>
              </a:rPr>
              <a:t>The company is currently running </a:t>
            </a:r>
            <a:r>
              <a:rPr lang="en-US" sz="1200" b="1" dirty="0">
                <a:latin typeface="Roboto"/>
                <a:ea typeface="Roboto"/>
                <a:cs typeface="Roboto"/>
                <a:sym typeface="Roboto"/>
              </a:rPr>
              <a:t>8</a:t>
            </a:r>
            <a:r>
              <a:rPr lang="en-US" sz="1200" dirty="0">
                <a:latin typeface="Roboto"/>
                <a:ea typeface="Roboto"/>
                <a:cs typeface="Roboto"/>
                <a:sym typeface="Roboto"/>
              </a:rPr>
              <a:t> marketing campaigns.</a:t>
            </a:r>
          </a:p>
          <a:p>
            <a:pPr marL="171450" lvl="0" indent="-171450">
              <a:lnSpc>
                <a:spcPct val="115000"/>
              </a:lnSpc>
              <a:buClrTx/>
              <a:buSzPts val="1100"/>
              <a:buFont typeface="Arial" panose="020B0604020202020204" pitchFamily="34" charset="0"/>
              <a:buChar char="•"/>
            </a:pPr>
            <a:endParaRPr lang="en-US" sz="1200" dirty="0">
              <a:latin typeface="Roboto"/>
              <a:ea typeface="Roboto"/>
              <a:cs typeface="Roboto"/>
              <a:sym typeface="Roboto"/>
            </a:endParaRPr>
          </a:p>
          <a:p>
            <a:pPr marL="171450" indent="-171450">
              <a:lnSpc>
                <a:spcPct val="115000"/>
              </a:lnSpc>
              <a:buClrTx/>
              <a:buSzPts val="1100"/>
              <a:buFont typeface="Arial" panose="020B0604020202020204" pitchFamily="34" charset="0"/>
              <a:buChar char="•"/>
            </a:pPr>
            <a:r>
              <a:rPr lang="en-US" sz="1200" dirty="0">
                <a:latin typeface="Roboto"/>
                <a:ea typeface="Roboto"/>
                <a:cs typeface="Roboto"/>
                <a:sym typeface="Roboto"/>
              </a:rPr>
              <a:t>The </a:t>
            </a:r>
            <a:r>
              <a:rPr lang="en-US" sz="1200" dirty="0">
                <a:highlight>
                  <a:srgbClr val="C0C0C0"/>
                </a:highlight>
                <a:latin typeface="Roboto"/>
                <a:ea typeface="Roboto"/>
                <a:cs typeface="Roboto"/>
                <a:sym typeface="Roboto"/>
              </a:rPr>
              <a:t>utm_campaign</a:t>
            </a:r>
            <a:r>
              <a:rPr lang="en-US" sz="1200" dirty="0">
                <a:latin typeface="Roboto"/>
                <a:ea typeface="Roboto"/>
                <a:cs typeface="Roboto"/>
                <a:sym typeface="Roboto"/>
              </a:rPr>
              <a:t> is the UTM parameter that captures how the user found the site via a specific ad or email blast such as a retargetting-ad or weekly-newsletter.</a:t>
            </a:r>
          </a:p>
          <a:p>
            <a:pPr marL="171450" lvl="0" indent="-171450">
              <a:lnSpc>
                <a:spcPct val="115000"/>
              </a:lnSpc>
              <a:buClrTx/>
              <a:buSzPts val="1100"/>
              <a:buFont typeface="Arial" panose="020B0604020202020204" pitchFamily="34" charset="0"/>
              <a:buChar char="•"/>
            </a:pPr>
            <a:endParaRPr sz="1200" dirty="0">
              <a:latin typeface="Roboto"/>
              <a:ea typeface="Roboto"/>
              <a:cs typeface="Roboto"/>
              <a:sym typeface="Roboto"/>
            </a:endParaRPr>
          </a:p>
        </p:txBody>
      </p:sp>
      <p:pic>
        <p:nvPicPr>
          <p:cNvPr id="2" name="Picture 1">
            <a:extLst>
              <a:ext uri="{FF2B5EF4-FFF2-40B4-BE49-F238E27FC236}">
                <a16:creationId xmlns:a16="http://schemas.microsoft.com/office/drawing/2014/main" id="{666149C2-7525-4553-9B6D-E03215FF0978}"/>
              </a:ext>
            </a:extLst>
          </p:cNvPr>
          <p:cNvPicPr>
            <a:picLocks noChangeAspect="1"/>
          </p:cNvPicPr>
          <p:nvPr/>
        </p:nvPicPr>
        <p:blipFill>
          <a:blip r:embed="rId3"/>
          <a:stretch>
            <a:fillRect/>
          </a:stretch>
        </p:blipFill>
        <p:spPr>
          <a:xfrm>
            <a:off x="1576387" y="3532279"/>
            <a:ext cx="5991225" cy="6953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1.2 How many sources does CoolTShirts use?</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5"/>
            <a:ext cx="3870900" cy="183300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SELECT COUNT (DISTINCT utm_source)</a:t>
            </a:r>
          </a:p>
          <a:p>
            <a:pPr lvl="0">
              <a:buClr>
                <a:schemeClr val="dk1"/>
              </a:buClr>
              <a:buSzPts val="1100"/>
            </a:pPr>
            <a:r>
              <a:rPr lang="en-US" sz="900" dirty="0">
                <a:latin typeface="Courier New"/>
                <a:ea typeface="Courier New"/>
                <a:cs typeface="Courier New"/>
                <a:sym typeface="Courier New"/>
              </a:rPr>
              <a:t>FROM page_visits;</a:t>
            </a:r>
          </a:p>
          <a:p>
            <a:pPr lvl="0">
              <a:buClr>
                <a:schemeClr val="dk1"/>
              </a:buClr>
              <a:buSzPts val="1100"/>
            </a:pPr>
            <a:endParaRPr lang="en-US" sz="900" dirty="0">
              <a:latin typeface="Courier New"/>
              <a:ea typeface="Courier New"/>
              <a:cs typeface="Courier New"/>
              <a:sym typeface="Courier New"/>
            </a:endParaRPr>
          </a:p>
        </p:txBody>
      </p:sp>
      <p:sp>
        <p:nvSpPr>
          <p:cNvPr id="324" name="Shape 324"/>
          <p:cNvSpPr txBox="1"/>
          <p:nvPr/>
        </p:nvSpPr>
        <p:spPr>
          <a:xfrm>
            <a:off x="177975" y="1201325"/>
            <a:ext cx="4920900" cy="1833000"/>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pPr>
              <a:lnSpc>
                <a:spcPct val="115000"/>
              </a:lnSpc>
              <a:buClr>
                <a:schemeClr val="dk1"/>
              </a:buClr>
              <a:buSzPts val="1100"/>
            </a:pPr>
            <a:endParaRPr lang="en-US" sz="1200" dirty="0">
              <a:latin typeface="Roboto"/>
              <a:ea typeface="Roboto"/>
              <a:cs typeface="Roboto"/>
              <a:sym typeface="Roboto"/>
            </a:endParaRPr>
          </a:p>
          <a:p>
            <a:pPr marL="171450" lvl="0" indent="-171450">
              <a:lnSpc>
                <a:spcPct val="115000"/>
              </a:lnSpc>
              <a:buClrTx/>
              <a:buSzPts val="1100"/>
              <a:buFont typeface="Arial" panose="020B0604020202020204" pitchFamily="34" charset="0"/>
              <a:buChar char="•"/>
            </a:pPr>
            <a:r>
              <a:rPr lang="en-US" sz="1200" dirty="0">
                <a:latin typeface="Roboto"/>
                <a:ea typeface="Roboto"/>
                <a:cs typeface="Roboto"/>
                <a:sym typeface="Roboto"/>
              </a:rPr>
              <a:t>The company is currently using </a:t>
            </a:r>
            <a:r>
              <a:rPr lang="en-US" sz="1200" b="1" dirty="0">
                <a:latin typeface="Roboto"/>
                <a:ea typeface="Roboto"/>
                <a:cs typeface="Roboto"/>
                <a:sym typeface="Roboto"/>
              </a:rPr>
              <a:t>6 </a:t>
            </a:r>
            <a:r>
              <a:rPr lang="en-US" sz="1200" dirty="0">
                <a:latin typeface="Roboto"/>
                <a:ea typeface="Roboto"/>
                <a:cs typeface="Roboto"/>
                <a:sym typeface="Roboto"/>
              </a:rPr>
              <a:t>sources.</a:t>
            </a:r>
          </a:p>
          <a:p>
            <a:pPr marL="171450" lvl="0" indent="-171450">
              <a:lnSpc>
                <a:spcPct val="115000"/>
              </a:lnSpc>
              <a:buClrTx/>
              <a:buSzPts val="1100"/>
              <a:buFont typeface="Arial" panose="020B0604020202020204" pitchFamily="34" charset="0"/>
              <a:buChar char="•"/>
            </a:pPr>
            <a:endParaRPr lang="en-US" sz="1200" dirty="0">
              <a:latin typeface="Roboto"/>
              <a:ea typeface="Roboto"/>
              <a:cs typeface="Roboto"/>
              <a:sym typeface="Roboto"/>
            </a:endParaRPr>
          </a:p>
          <a:p>
            <a:pPr marL="171450" indent="-171450">
              <a:lnSpc>
                <a:spcPct val="115000"/>
              </a:lnSpc>
              <a:buClrTx/>
              <a:buSzPts val="1100"/>
              <a:buFont typeface="Arial" panose="020B0604020202020204" pitchFamily="34" charset="0"/>
              <a:buChar char="•"/>
            </a:pPr>
            <a:r>
              <a:rPr lang="en-US" sz="1200" dirty="0">
                <a:latin typeface="Roboto"/>
                <a:ea typeface="Roboto"/>
                <a:cs typeface="Roboto"/>
                <a:sym typeface="Roboto"/>
              </a:rPr>
              <a:t>The </a:t>
            </a:r>
            <a:r>
              <a:rPr lang="en-US" sz="1200" dirty="0">
                <a:highlight>
                  <a:srgbClr val="C0C0C0"/>
                </a:highlight>
                <a:latin typeface="Roboto"/>
                <a:ea typeface="Roboto"/>
                <a:cs typeface="Roboto"/>
                <a:sym typeface="Roboto"/>
              </a:rPr>
              <a:t>utm_source</a:t>
            </a:r>
            <a:r>
              <a:rPr lang="en-US" sz="1200" dirty="0">
                <a:latin typeface="Roboto"/>
                <a:ea typeface="Roboto"/>
                <a:cs typeface="Roboto"/>
                <a:sym typeface="Roboto"/>
              </a:rPr>
              <a:t> is the UTM parameter that captures how the user found the site via a specific touchpoint that sent the traffic to them such as google or email.</a:t>
            </a:r>
          </a:p>
          <a:p>
            <a:pPr marL="171450" indent="-171450">
              <a:lnSpc>
                <a:spcPct val="115000"/>
              </a:lnSpc>
              <a:buClrTx/>
              <a:buSzPts val="1100"/>
              <a:buFont typeface="Arial" panose="020B0604020202020204" pitchFamily="34" charset="0"/>
              <a:buChar char="•"/>
            </a:pPr>
            <a:endParaRPr lang="en-US" sz="1200" dirty="0">
              <a:latin typeface="Roboto"/>
              <a:ea typeface="Roboto"/>
              <a:cs typeface="Roboto"/>
              <a:sym typeface="Roboto"/>
            </a:endParaRPr>
          </a:p>
          <a:p>
            <a:pPr marL="171450" indent="-171450">
              <a:lnSpc>
                <a:spcPct val="115000"/>
              </a:lnSpc>
              <a:buClrTx/>
              <a:buSzPts val="1100"/>
              <a:buFont typeface="Arial" panose="020B0604020202020204" pitchFamily="34" charset="0"/>
              <a:buChar char="•"/>
            </a:pPr>
            <a:r>
              <a:rPr lang="en-US" sz="1200" dirty="0">
                <a:latin typeface="Roboto"/>
                <a:ea typeface="Roboto"/>
                <a:cs typeface="Roboto"/>
                <a:sym typeface="Roboto"/>
              </a:rPr>
              <a:t>These touchpoints are also known as channels.</a:t>
            </a:r>
          </a:p>
          <a:p>
            <a:pPr marL="171450" indent="-171450">
              <a:lnSpc>
                <a:spcPct val="115000"/>
              </a:lnSpc>
              <a:buClrTx/>
              <a:buSzPts val="1100"/>
              <a:buFont typeface="Arial" panose="020B0604020202020204" pitchFamily="34" charset="0"/>
              <a:buChar char="•"/>
            </a:pPr>
            <a:endParaRPr lang="en-US" sz="1200" dirty="0">
              <a:latin typeface="Roboto"/>
              <a:ea typeface="Roboto"/>
              <a:cs typeface="Roboto"/>
              <a:sym typeface="Roboto"/>
            </a:endParaRPr>
          </a:p>
          <a:p>
            <a:pPr marL="171450" lvl="0" indent="-171450">
              <a:lnSpc>
                <a:spcPct val="115000"/>
              </a:lnSpc>
              <a:buClrTx/>
              <a:buSzPts val="1100"/>
              <a:buFont typeface="Arial" panose="020B0604020202020204" pitchFamily="34" charset="0"/>
              <a:buChar char="•"/>
            </a:pPr>
            <a:endParaRPr sz="1200" dirty="0">
              <a:latin typeface="Roboto"/>
              <a:ea typeface="Roboto"/>
              <a:cs typeface="Roboto"/>
              <a:sym typeface="Roboto"/>
            </a:endParaRPr>
          </a:p>
        </p:txBody>
      </p:sp>
      <p:pic>
        <p:nvPicPr>
          <p:cNvPr id="3" name="Picture 2">
            <a:extLst>
              <a:ext uri="{FF2B5EF4-FFF2-40B4-BE49-F238E27FC236}">
                <a16:creationId xmlns:a16="http://schemas.microsoft.com/office/drawing/2014/main" id="{608090C2-EFC0-4E6A-99EE-F8ECE94D76C7}"/>
              </a:ext>
            </a:extLst>
          </p:cNvPr>
          <p:cNvPicPr>
            <a:picLocks noChangeAspect="1"/>
          </p:cNvPicPr>
          <p:nvPr/>
        </p:nvPicPr>
        <p:blipFill>
          <a:blip r:embed="rId3"/>
          <a:stretch>
            <a:fillRect/>
          </a:stretch>
        </p:blipFill>
        <p:spPr>
          <a:xfrm>
            <a:off x="1566862" y="3661006"/>
            <a:ext cx="6010275" cy="704850"/>
          </a:xfrm>
          <a:prstGeom prst="rect">
            <a:avLst/>
          </a:prstGeom>
        </p:spPr>
      </p:pic>
    </p:spTree>
    <p:extLst>
      <p:ext uri="{BB962C8B-B14F-4D97-AF65-F5344CB8AC3E}">
        <p14:creationId xmlns:p14="http://schemas.microsoft.com/office/powerpoint/2010/main" val="147151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1.3 How are campaigns and sources related?</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5"/>
            <a:ext cx="3870900" cy="1528526"/>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SELECT DISTINCT utm_campaign AS 'Campaign',</a:t>
            </a:r>
          </a:p>
          <a:p>
            <a:pPr lvl="0">
              <a:buClr>
                <a:schemeClr val="dk1"/>
              </a:buClr>
              <a:buSzPts val="1100"/>
            </a:pPr>
            <a:r>
              <a:rPr lang="en-US" sz="900" dirty="0">
                <a:latin typeface="Courier New"/>
                <a:ea typeface="Courier New"/>
                <a:cs typeface="Courier New"/>
                <a:sym typeface="Courier New"/>
              </a:rPr>
              <a:t>    utm_source AS 'Source'</a:t>
            </a:r>
          </a:p>
          <a:p>
            <a:pPr lvl="0">
              <a:buClr>
                <a:schemeClr val="dk1"/>
              </a:buClr>
              <a:buSzPts val="1100"/>
            </a:pPr>
            <a:r>
              <a:rPr lang="en-US" sz="900" dirty="0">
                <a:latin typeface="Courier New"/>
                <a:ea typeface="Courier New"/>
                <a:cs typeface="Courier New"/>
                <a:sym typeface="Courier New"/>
              </a:rPr>
              <a:t>FROM page_visits;</a:t>
            </a:r>
          </a:p>
        </p:txBody>
      </p:sp>
      <p:sp>
        <p:nvSpPr>
          <p:cNvPr id="324" name="Shape 324"/>
          <p:cNvSpPr txBox="1"/>
          <p:nvPr/>
        </p:nvSpPr>
        <p:spPr>
          <a:xfrm>
            <a:off x="177975" y="1201325"/>
            <a:ext cx="4920900" cy="1833000"/>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pPr>
              <a:lnSpc>
                <a:spcPct val="115000"/>
              </a:lnSpc>
              <a:buClrTx/>
              <a:buSzPts val="1100"/>
            </a:pPr>
            <a:r>
              <a:rPr lang="en-US" sz="1200" dirty="0">
                <a:latin typeface="Roboto"/>
                <a:ea typeface="Roboto"/>
                <a:cs typeface="Roboto"/>
                <a:sym typeface="Roboto"/>
              </a:rPr>
              <a:t>The results of our query show the campaigns and their related sources.</a:t>
            </a:r>
          </a:p>
          <a:p>
            <a:pPr>
              <a:lnSpc>
                <a:spcPct val="115000"/>
              </a:lnSpc>
              <a:buClrTx/>
              <a:buSzPts val="1100"/>
            </a:pPr>
            <a:endParaRPr lang="en-US" sz="1200" dirty="0">
              <a:latin typeface="Roboto"/>
              <a:ea typeface="Roboto"/>
              <a:cs typeface="Roboto"/>
              <a:sym typeface="Roboto"/>
            </a:endParaRPr>
          </a:p>
          <a:p>
            <a:pPr>
              <a:lnSpc>
                <a:spcPct val="115000"/>
              </a:lnSpc>
              <a:buClrTx/>
              <a:buSzPts val="1100"/>
            </a:pPr>
            <a:r>
              <a:rPr lang="en-US" sz="1200" dirty="0">
                <a:latin typeface="Roboto"/>
                <a:ea typeface="Roboto"/>
                <a:cs typeface="Roboto"/>
                <a:sym typeface="Roboto"/>
              </a:rPr>
              <a:t>If an ad campaign drives a lot of visits to the site, then we know the source is working!  </a:t>
            </a:r>
          </a:p>
          <a:p>
            <a:pPr marL="171450" lvl="0" indent="-171450">
              <a:lnSpc>
                <a:spcPct val="115000"/>
              </a:lnSpc>
              <a:buClrTx/>
              <a:buSzPts val="1100"/>
              <a:buFont typeface="Arial" panose="020B0604020202020204" pitchFamily="34" charset="0"/>
              <a:buChar char="•"/>
            </a:pPr>
            <a:endParaRPr sz="1200" dirty="0">
              <a:latin typeface="Roboto"/>
              <a:ea typeface="Roboto"/>
              <a:cs typeface="Roboto"/>
              <a:sym typeface="Roboto"/>
            </a:endParaRPr>
          </a:p>
        </p:txBody>
      </p:sp>
      <p:pic>
        <p:nvPicPr>
          <p:cNvPr id="2" name="Picture 1">
            <a:extLst>
              <a:ext uri="{FF2B5EF4-FFF2-40B4-BE49-F238E27FC236}">
                <a16:creationId xmlns:a16="http://schemas.microsoft.com/office/drawing/2014/main" id="{967BF557-7F29-461E-8617-6C969CAB1882}"/>
              </a:ext>
            </a:extLst>
          </p:cNvPr>
          <p:cNvPicPr>
            <a:picLocks noChangeAspect="1"/>
          </p:cNvPicPr>
          <p:nvPr/>
        </p:nvPicPr>
        <p:blipFill>
          <a:blip r:embed="rId3"/>
          <a:stretch>
            <a:fillRect/>
          </a:stretch>
        </p:blipFill>
        <p:spPr>
          <a:xfrm>
            <a:off x="1571625" y="2789650"/>
            <a:ext cx="6000750" cy="2305050"/>
          </a:xfrm>
          <a:prstGeom prst="rect">
            <a:avLst/>
          </a:prstGeom>
        </p:spPr>
      </p:pic>
    </p:spTree>
    <p:extLst>
      <p:ext uri="{BB962C8B-B14F-4D97-AF65-F5344CB8AC3E}">
        <p14:creationId xmlns:p14="http://schemas.microsoft.com/office/powerpoint/2010/main" val="35709948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1.4 </a:t>
            </a:r>
            <a:r>
              <a:rPr lang="en-US" sz="2400" b="1" dirty="0">
                <a:solidFill>
                  <a:srgbClr val="295269"/>
                </a:solidFill>
                <a:latin typeface="Roboto"/>
                <a:ea typeface="Roboto"/>
                <a:cs typeface="Roboto"/>
                <a:sym typeface="Roboto"/>
              </a:rPr>
              <a:t>What pages are on their website</a:t>
            </a:r>
            <a:r>
              <a:rPr lang="en" sz="2400" b="1" dirty="0">
                <a:solidFill>
                  <a:srgbClr val="295269"/>
                </a:solidFill>
                <a:latin typeface="Roboto"/>
                <a:ea typeface="Roboto"/>
                <a:cs typeface="Roboto"/>
                <a:sym typeface="Roboto"/>
              </a:rPr>
              <a:t>?</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5"/>
            <a:ext cx="3870900" cy="183300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SELECT DISTINCT page_name AS 'Pages'</a:t>
            </a:r>
          </a:p>
          <a:p>
            <a:pPr lvl="0">
              <a:buClr>
                <a:schemeClr val="dk1"/>
              </a:buClr>
              <a:buSzPts val="1100"/>
            </a:pPr>
            <a:r>
              <a:rPr lang="en-US" sz="900" dirty="0">
                <a:latin typeface="Courier New"/>
                <a:ea typeface="Courier New"/>
                <a:cs typeface="Courier New"/>
                <a:sym typeface="Courier New"/>
              </a:rPr>
              <a:t>FROM page_visits;</a:t>
            </a:r>
          </a:p>
          <a:p>
            <a:pPr lvl="0">
              <a:buClr>
                <a:schemeClr val="dk1"/>
              </a:buClr>
              <a:buSzPts val="1100"/>
            </a:pPr>
            <a:endParaRPr lang="en-US" sz="900" dirty="0">
              <a:latin typeface="Courier New"/>
              <a:ea typeface="Courier New"/>
              <a:cs typeface="Courier New"/>
              <a:sym typeface="Courier New"/>
            </a:endParaRPr>
          </a:p>
        </p:txBody>
      </p:sp>
      <p:sp>
        <p:nvSpPr>
          <p:cNvPr id="324" name="Shape 324"/>
          <p:cNvSpPr txBox="1"/>
          <p:nvPr/>
        </p:nvSpPr>
        <p:spPr>
          <a:xfrm>
            <a:off x="177975" y="1201325"/>
            <a:ext cx="4920900" cy="1833000"/>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pPr>
              <a:lnSpc>
                <a:spcPct val="115000"/>
              </a:lnSpc>
              <a:buClr>
                <a:schemeClr val="dk1"/>
              </a:buClr>
              <a:buSzPts val="1100"/>
            </a:pPr>
            <a:endParaRPr lang="en-US" sz="1200" dirty="0">
              <a:latin typeface="Roboto"/>
              <a:ea typeface="Roboto"/>
              <a:cs typeface="Roboto"/>
              <a:sym typeface="Roboto"/>
            </a:endParaRPr>
          </a:p>
          <a:p>
            <a:pPr marL="171450" lvl="0" indent="-171450">
              <a:lnSpc>
                <a:spcPct val="115000"/>
              </a:lnSpc>
              <a:buClrTx/>
              <a:buSzPts val="1100"/>
              <a:buFont typeface="Arial" panose="020B0604020202020204" pitchFamily="34" charset="0"/>
              <a:buChar char="•"/>
            </a:pPr>
            <a:r>
              <a:rPr lang="en-US" sz="1200" dirty="0">
                <a:latin typeface="Roboto"/>
                <a:ea typeface="Roboto"/>
                <a:cs typeface="Roboto"/>
                <a:sym typeface="Roboto"/>
              </a:rPr>
              <a:t>CoolTShirts has </a:t>
            </a:r>
            <a:r>
              <a:rPr lang="en-US" sz="1200" b="1" dirty="0">
                <a:latin typeface="Roboto"/>
                <a:ea typeface="Roboto"/>
                <a:cs typeface="Roboto"/>
                <a:sym typeface="Roboto"/>
              </a:rPr>
              <a:t>4</a:t>
            </a:r>
            <a:r>
              <a:rPr lang="en-US" sz="1200" dirty="0">
                <a:latin typeface="Roboto"/>
                <a:ea typeface="Roboto"/>
                <a:cs typeface="Roboto"/>
                <a:sym typeface="Roboto"/>
              </a:rPr>
              <a:t> pages on their website.</a:t>
            </a:r>
          </a:p>
          <a:p>
            <a:pPr marL="171450" lvl="0" indent="-171450">
              <a:lnSpc>
                <a:spcPct val="115000"/>
              </a:lnSpc>
              <a:buClrTx/>
              <a:buSzPts val="1100"/>
              <a:buFont typeface="Arial" panose="020B0604020202020204" pitchFamily="34" charset="0"/>
              <a:buChar char="•"/>
            </a:pPr>
            <a:endParaRPr lang="en-US" sz="1200" dirty="0">
              <a:latin typeface="Roboto"/>
              <a:ea typeface="Roboto"/>
              <a:cs typeface="Roboto"/>
              <a:sym typeface="Roboto"/>
            </a:endParaRPr>
          </a:p>
          <a:p>
            <a:pPr marL="171450" lvl="0" indent="-171450">
              <a:lnSpc>
                <a:spcPct val="115000"/>
              </a:lnSpc>
              <a:buClrTx/>
              <a:buSzPts val="1100"/>
              <a:buFont typeface="Arial" panose="020B0604020202020204" pitchFamily="34" charset="0"/>
              <a:buChar char="•"/>
            </a:pPr>
            <a:r>
              <a:rPr lang="en-US" sz="1200" dirty="0">
                <a:latin typeface="Roboto"/>
                <a:ea typeface="Roboto"/>
                <a:cs typeface="Roboto"/>
                <a:sym typeface="Roboto"/>
              </a:rPr>
              <a:t>The </a:t>
            </a:r>
            <a:r>
              <a:rPr lang="en-US" sz="1200" b="1" dirty="0">
                <a:latin typeface="Roboto"/>
                <a:ea typeface="Roboto"/>
                <a:cs typeface="Roboto"/>
                <a:sym typeface="Roboto"/>
              </a:rPr>
              <a:t>page_name </a:t>
            </a:r>
            <a:r>
              <a:rPr lang="en-US" sz="1200" dirty="0">
                <a:latin typeface="Roboto"/>
                <a:ea typeface="Roboto"/>
                <a:cs typeface="Roboto"/>
                <a:sym typeface="Roboto"/>
              </a:rPr>
              <a:t>is the title of the section of the page that was visited.  The column ‘page_name’ has been renamed ‘Pages’ in our query.</a:t>
            </a:r>
          </a:p>
          <a:p>
            <a:pPr marL="171450" lvl="0" indent="-171450">
              <a:lnSpc>
                <a:spcPct val="115000"/>
              </a:lnSpc>
              <a:buClrTx/>
              <a:buSzPts val="1100"/>
              <a:buFont typeface="Arial" panose="020B0604020202020204" pitchFamily="34" charset="0"/>
              <a:buChar char="•"/>
            </a:pPr>
            <a:endParaRPr lang="en-US" sz="1200" dirty="0">
              <a:latin typeface="Roboto"/>
              <a:ea typeface="Roboto"/>
              <a:cs typeface="Roboto"/>
              <a:sym typeface="Roboto"/>
            </a:endParaRPr>
          </a:p>
          <a:p>
            <a:pPr lvl="0">
              <a:lnSpc>
                <a:spcPct val="115000"/>
              </a:lnSpc>
              <a:buClrTx/>
              <a:buSzPts val="1100"/>
            </a:pPr>
            <a:endParaRPr sz="1200" dirty="0">
              <a:latin typeface="Roboto"/>
              <a:ea typeface="Roboto"/>
              <a:cs typeface="Roboto"/>
              <a:sym typeface="Roboto"/>
            </a:endParaRPr>
          </a:p>
        </p:txBody>
      </p:sp>
      <p:pic>
        <p:nvPicPr>
          <p:cNvPr id="3" name="Picture 2">
            <a:extLst>
              <a:ext uri="{FF2B5EF4-FFF2-40B4-BE49-F238E27FC236}">
                <a16:creationId xmlns:a16="http://schemas.microsoft.com/office/drawing/2014/main" id="{D22413F7-35BC-4CD2-B4FF-2387548F6622}"/>
              </a:ext>
            </a:extLst>
          </p:cNvPr>
          <p:cNvPicPr>
            <a:picLocks noChangeAspect="1"/>
          </p:cNvPicPr>
          <p:nvPr/>
        </p:nvPicPr>
        <p:blipFill>
          <a:blip r:embed="rId3"/>
          <a:stretch>
            <a:fillRect/>
          </a:stretch>
        </p:blipFill>
        <p:spPr>
          <a:xfrm>
            <a:off x="1552575" y="3358153"/>
            <a:ext cx="6038850" cy="1390650"/>
          </a:xfrm>
          <a:prstGeom prst="rect">
            <a:avLst/>
          </a:prstGeom>
        </p:spPr>
      </p:pic>
    </p:spTree>
    <p:extLst>
      <p:ext uri="{BB962C8B-B14F-4D97-AF65-F5344CB8AC3E}">
        <p14:creationId xmlns:p14="http://schemas.microsoft.com/office/powerpoint/2010/main" val="1440685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4800" b="0" i="0" u="none" strike="noStrike" kern="0" cap="none" spc="0" normalizeH="0" baseline="0" noProof="0" dirty="0">
                <a:ln>
                  <a:noFill/>
                </a:ln>
                <a:solidFill>
                  <a:srgbClr val="FFFFFF"/>
                </a:solidFill>
                <a:effectLst/>
                <a:uLnTx/>
                <a:uFillTx/>
                <a:latin typeface="Roboto Black"/>
                <a:ea typeface="Roboto Black"/>
                <a:cs typeface="Roboto Black"/>
                <a:sym typeface="Roboto Black"/>
              </a:rPr>
              <a:t>2. What is the user journey?</a:t>
            </a:r>
            <a:endPar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371721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2.1 How many first touches is each campaign responsible for?</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5"/>
            <a:ext cx="3870900" cy="331380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WITH first_touch AS (</a:t>
            </a:r>
          </a:p>
          <a:p>
            <a:pPr lvl="0">
              <a:buClr>
                <a:schemeClr val="dk1"/>
              </a:buClr>
              <a:buSzPts val="1100"/>
            </a:pPr>
            <a:r>
              <a:rPr lang="en-US" sz="900" dirty="0">
                <a:latin typeface="Courier New"/>
                <a:ea typeface="Courier New"/>
                <a:cs typeface="Courier New"/>
                <a:sym typeface="Courier New"/>
              </a:rPr>
              <a:t>    SELECT user_id,</a:t>
            </a:r>
          </a:p>
          <a:p>
            <a:pPr lvl="0">
              <a:buClr>
                <a:schemeClr val="dk1"/>
              </a:buClr>
              <a:buSzPts val="1100"/>
            </a:pPr>
            <a:r>
              <a:rPr lang="en-US" sz="900" dirty="0">
                <a:latin typeface="Courier New"/>
                <a:ea typeface="Courier New"/>
                <a:cs typeface="Courier New"/>
                <a:sym typeface="Courier New"/>
              </a:rPr>
              <a:t>        MIN(timestamp) as first_touch_at</a:t>
            </a:r>
          </a:p>
          <a:p>
            <a:pPr lvl="0">
              <a:buClr>
                <a:schemeClr val="dk1"/>
              </a:buClr>
              <a:buSzPts val="1100"/>
            </a:pPr>
            <a:r>
              <a:rPr lang="en-US" sz="900" dirty="0">
                <a:latin typeface="Courier New"/>
                <a:ea typeface="Courier New"/>
                <a:cs typeface="Courier New"/>
                <a:sym typeface="Courier New"/>
              </a:rPr>
              <a:t>    FROM page_visits</a:t>
            </a:r>
          </a:p>
          <a:p>
            <a:pPr lvl="0">
              <a:buClr>
                <a:schemeClr val="dk1"/>
              </a:buClr>
              <a:buSzPts val="1100"/>
            </a:pPr>
            <a:r>
              <a:rPr lang="en-US" sz="900" dirty="0">
                <a:latin typeface="Courier New"/>
                <a:ea typeface="Courier New"/>
                <a:cs typeface="Courier New"/>
                <a:sym typeface="Courier New"/>
              </a:rPr>
              <a:t>    GROUP BY user_id),</a:t>
            </a:r>
          </a:p>
          <a:p>
            <a:pPr lvl="0">
              <a:buClr>
                <a:schemeClr val="dk1"/>
              </a:buClr>
              <a:buSzPts val="1100"/>
            </a:pPr>
            <a:r>
              <a:rPr lang="en-US" sz="900" dirty="0">
                <a:latin typeface="Courier New"/>
                <a:ea typeface="Courier New"/>
                <a:cs typeface="Courier New"/>
                <a:sym typeface="Courier New"/>
              </a:rPr>
              <a:t>ft_attr AS (</a:t>
            </a:r>
          </a:p>
          <a:p>
            <a:pPr lvl="0">
              <a:buClr>
                <a:schemeClr val="dk1"/>
              </a:buClr>
              <a:buSzPts val="1100"/>
            </a:pPr>
            <a:r>
              <a:rPr lang="en-US" sz="900" dirty="0">
                <a:latin typeface="Courier New"/>
                <a:ea typeface="Courier New"/>
                <a:cs typeface="Courier New"/>
                <a:sym typeface="Courier New"/>
              </a:rPr>
              <a:t>    SELECT ft.user_id,</a:t>
            </a:r>
          </a:p>
          <a:p>
            <a:pPr lvl="0">
              <a:buClr>
                <a:schemeClr val="dk1"/>
              </a:buClr>
              <a:buSzPts val="1100"/>
            </a:pPr>
            <a:r>
              <a:rPr lang="en-US" sz="900" dirty="0">
                <a:latin typeface="Courier New"/>
                <a:ea typeface="Courier New"/>
                <a:cs typeface="Courier New"/>
                <a:sym typeface="Courier New"/>
              </a:rPr>
              <a:t>        ft.first_touch_at,</a:t>
            </a:r>
          </a:p>
          <a:p>
            <a:pPr lvl="0">
              <a:buClr>
                <a:schemeClr val="dk1"/>
              </a:buClr>
              <a:buSzPts val="1100"/>
            </a:pPr>
            <a:r>
              <a:rPr lang="en-US" sz="900" dirty="0">
                <a:latin typeface="Courier New"/>
                <a:ea typeface="Courier New"/>
                <a:cs typeface="Courier New"/>
                <a:sym typeface="Courier New"/>
              </a:rPr>
              <a:t>        pv.utm_source,</a:t>
            </a:r>
          </a:p>
          <a:p>
            <a:pPr lvl="0">
              <a:buClr>
                <a:schemeClr val="dk1"/>
              </a:buClr>
              <a:buSzPts val="1100"/>
            </a:pPr>
            <a:r>
              <a:rPr lang="en-US" sz="900" dirty="0">
                <a:latin typeface="Courier New"/>
                <a:ea typeface="Courier New"/>
                <a:cs typeface="Courier New"/>
                <a:sym typeface="Courier New"/>
              </a:rPr>
              <a:t>        pv.utm_campaign</a:t>
            </a:r>
          </a:p>
          <a:p>
            <a:pPr lvl="0">
              <a:buClr>
                <a:schemeClr val="dk1"/>
              </a:buClr>
              <a:buSzPts val="1100"/>
            </a:pPr>
            <a:r>
              <a:rPr lang="en-US" sz="900" dirty="0">
                <a:latin typeface="Courier New"/>
                <a:ea typeface="Courier New"/>
                <a:cs typeface="Courier New"/>
                <a:sym typeface="Courier New"/>
              </a:rPr>
              <a:t>    FROM first_touch ft</a:t>
            </a:r>
          </a:p>
          <a:p>
            <a:pPr lvl="0">
              <a:buClr>
                <a:schemeClr val="dk1"/>
              </a:buClr>
              <a:buSzPts val="1100"/>
            </a:pPr>
            <a:r>
              <a:rPr lang="en-US" sz="900" dirty="0">
                <a:latin typeface="Courier New"/>
                <a:ea typeface="Courier New"/>
                <a:cs typeface="Courier New"/>
                <a:sym typeface="Courier New"/>
              </a:rPr>
              <a:t>    JOIN page_visits pv</a:t>
            </a:r>
          </a:p>
          <a:p>
            <a:pPr lvl="0">
              <a:buClr>
                <a:schemeClr val="dk1"/>
              </a:buClr>
              <a:buSzPts val="1100"/>
            </a:pPr>
            <a:r>
              <a:rPr lang="en-US" sz="900" dirty="0">
                <a:latin typeface="Courier New"/>
                <a:ea typeface="Courier New"/>
                <a:cs typeface="Courier New"/>
                <a:sym typeface="Courier New"/>
              </a:rPr>
              <a:t>        ON ft.user_id = pv.user_id</a:t>
            </a:r>
          </a:p>
          <a:p>
            <a:pPr lvl="0">
              <a:buClr>
                <a:schemeClr val="dk1"/>
              </a:buClr>
              <a:buSzPts val="1100"/>
            </a:pPr>
            <a:r>
              <a:rPr lang="en-US" sz="900" dirty="0">
                <a:latin typeface="Courier New"/>
                <a:ea typeface="Courier New"/>
                <a:cs typeface="Courier New"/>
                <a:sym typeface="Courier New"/>
              </a:rPr>
              <a:t>        AND ft.first_touch_at = pv.timestamp)</a:t>
            </a:r>
          </a:p>
          <a:p>
            <a:pPr lvl="0">
              <a:buClr>
                <a:schemeClr val="dk1"/>
              </a:buClr>
              <a:buSzPts val="1100"/>
            </a:pPr>
            <a:r>
              <a:rPr lang="en-US" sz="900" dirty="0">
                <a:latin typeface="Courier New"/>
                <a:ea typeface="Courier New"/>
                <a:cs typeface="Courier New"/>
                <a:sym typeface="Courier New"/>
              </a:rPr>
              <a:t>SELECT ft_attr.utm_campaign AS 'Campaign',</a:t>
            </a:r>
          </a:p>
          <a:p>
            <a:pPr lvl="0">
              <a:buClr>
                <a:schemeClr val="dk1"/>
              </a:buClr>
              <a:buSzPts val="1100"/>
            </a:pPr>
            <a:r>
              <a:rPr lang="en-US" sz="900" dirty="0">
                <a:latin typeface="Courier New"/>
                <a:ea typeface="Courier New"/>
                <a:cs typeface="Courier New"/>
                <a:sym typeface="Courier New"/>
              </a:rPr>
              <a:t>    COUNT(*) AS 'Count'</a:t>
            </a:r>
          </a:p>
          <a:p>
            <a:pPr lvl="0">
              <a:buClr>
                <a:schemeClr val="dk1"/>
              </a:buClr>
              <a:buSzPts val="1100"/>
            </a:pPr>
            <a:r>
              <a:rPr lang="en-US" sz="900" dirty="0">
                <a:latin typeface="Courier New"/>
                <a:ea typeface="Courier New"/>
                <a:cs typeface="Courier New"/>
                <a:sym typeface="Courier New"/>
              </a:rPr>
              <a:t>FROM ft_attr</a:t>
            </a:r>
          </a:p>
          <a:p>
            <a:pPr lvl="0">
              <a:buClr>
                <a:schemeClr val="dk1"/>
              </a:buClr>
              <a:buSzPts val="1100"/>
            </a:pPr>
            <a:r>
              <a:rPr lang="en-US" sz="900" dirty="0">
                <a:latin typeface="Courier New"/>
                <a:ea typeface="Courier New"/>
                <a:cs typeface="Courier New"/>
                <a:sym typeface="Courier New"/>
              </a:rPr>
              <a:t>GROUP BY 1</a:t>
            </a:r>
          </a:p>
          <a:p>
            <a:pPr lvl="0">
              <a:buClr>
                <a:schemeClr val="dk1"/>
              </a:buClr>
              <a:buSzPts val="1100"/>
            </a:pPr>
            <a:r>
              <a:rPr lang="en-US" sz="900" dirty="0">
                <a:latin typeface="Courier New"/>
                <a:ea typeface="Courier New"/>
                <a:cs typeface="Courier New"/>
                <a:sym typeface="Courier New"/>
              </a:rPr>
              <a:t>ORDER BY 2 DESC;</a:t>
            </a:r>
          </a:p>
        </p:txBody>
      </p:sp>
      <p:sp>
        <p:nvSpPr>
          <p:cNvPr id="324" name="Shape 324"/>
          <p:cNvSpPr txBox="1"/>
          <p:nvPr/>
        </p:nvSpPr>
        <p:spPr>
          <a:xfrm>
            <a:off x="177975" y="827556"/>
            <a:ext cx="4920900" cy="1833000"/>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pPr>
              <a:lnSpc>
                <a:spcPct val="115000"/>
              </a:lnSpc>
              <a:buClr>
                <a:schemeClr val="dk1"/>
              </a:buClr>
              <a:buSzPts val="1100"/>
            </a:pPr>
            <a:endParaRPr lang="en-US" sz="1200" dirty="0">
              <a:latin typeface="Roboto"/>
              <a:ea typeface="Roboto"/>
              <a:cs typeface="Roboto"/>
              <a:sym typeface="Roboto"/>
            </a:endParaRPr>
          </a:p>
          <a:p>
            <a:pPr marL="171450" lvl="0" indent="-171450">
              <a:lnSpc>
                <a:spcPct val="115000"/>
              </a:lnSpc>
              <a:buClrTx/>
              <a:buSzPts val="1100"/>
              <a:buFont typeface="Arial" panose="020B0604020202020204" pitchFamily="34" charset="0"/>
              <a:buChar char="•"/>
            </a:pPr>
            <a:r>
              <a:rPr lang="en-US" sz="1200" dirty="0">
                <a:latin typeface="Roboto"/>
                <a:ea typeface="Roboto"/>
                <a:cs typeface="Roboto"/>
                <a:sym typeface="Roboto"/>
              </a:rPr>
              <a:t>CoolTShirts is interested in first-touch attribution which considers the first source for each customer.</a:t>
            </a:r>
          </a:p>
          <a:p>
            <a:pPr marL="171450" lvl="0" indent="-171450">
              <a:lnSpc>
                <a:spcPct val="115000"/>
              </a:lnSpc>
              <a:buClrTx/>
              <a:buSzPts val="1100"/>
              <a:buFont typeface="Arial" panose="020B0604020202020204" pitchFamily="34" charset="0"/>
              <a:buChar char="•"/>
            </a:pPr>
            <a:endParaRPr lang="en-US" sz="1200" dirty="0">
              <a:latin typeface="Roboto"/>
              <a:ea typeface="Roboto"/>
              <a:cs typeface="Roboto"/>
              <a:sym typeface="Roboto"/>
            </a:endParaRPr>
          </a:p>
          <a:p>
            <a:pPr marL="171450" lvl="0" indent="-171450">
              <a:lnSpc>
                <a:spcPct val="115000"/>
              </a:lnSpc>
              <a:buClrTx/>
              <a:buSzPts val="1100"/>
              <a:buFont typeface="Arial" panose="020B0604020202020204" pitchFamily="34" charset="0"/>
              <a:buChar char="•"/>
            </a:pPr>
            <a:r>
              <a:rPr lang="en-US" sz="1200" dirty="0">
                <a:latin typeface="Roboto"/>
                <a:ea typeface="Roboto"/>
                <a:cs typeface="Roboto"/>
                <a:sym typeface="Roboto"/>
              </a:rPr>
              <a:t>This is a good way of knowing how visitors initially discover a website.</a:t>
            </a:r>
          </a:p>
          <a:p>
            <a:pPr marL="171450" lvl="0" indent="-171450">
              <a:lnSpc>
                <a:spcPct val="115000"/>
              </a:lnSpc>
              <a:buClrTx/>
              <a:buSzPts val="1100"/>
              <a:buFont typeface="Arial" panose="020B0604020202020204" pitchFamily="34" charset="0"/>
              <a:buChar char="•"/>
            </a:pPr>
            <a:endParaRPr lang="en-US" sz="1200" dirty="0">
              <a:latin typeface="Roboto"/>
              <a:ea typeface="Roboto"/>
              <a:cs typeface="Roboto"/>
              <a:sym typeface="Roboto"/>
            </a:endParaRPr>
          </a:p>
          <a:p>
            <a:pPr marL="171450" lvl="0" indent="-171450">
              <a:lnSpc>
                <a:spcPct val="115000"/>
              </a:lnSpc>
              <a:buClrTx/>
              <a:buSzPts val="1100"/>
              <a:buFont typeface="Arial" panose="020B0604020202020204" pitchFamily="34" charset="0"/>
              <a:buChar char="•"/>
            </a:pPr>
            <a:r>
              <a:rPr lang="en-US" sz="1200" dirty="0">
                <a:latin typeface="Roboto"/>
                <a:ea typeface="Roboto"/>
                <a:cs typeface="Roboto"/>
                <a:sym typeface="Roboto"/>
              </a:rPr>
              <a:t>Campaigns ‘interview-with-cool-tshirts-founder’, ‘getting-to-know-cool-tshirts’ and ‘ten-crazy-cool-tshirts-facts’ generated </a:t>
            </a:r>
            <a:r>
              <a:rPr lang="en-US" sz="1200" b="1" dirty="0">
                <a:latin typeface="Roboto"/>
                <a:ea typeface="Roboto"/>
                <a:cs typeface="Roboto"/>
                <a:sym typeface="Roboto"/>
              </a:rPr>
              <a:t>1,810</a:t>
            </a:r>
            <a:r>
              <a:rPr lang="en-US" sz="1200" dirty="0">
                <a:latin typeface="Roboto"/>
                <a:ea typeface="Roboto"/>
                <a:cs typeface="Roboto"/>
                <a:sym typeface="Roboto"/>
              </a:rPr>
              <a:t> first touches!</a:t>
            </a:r>
          </a:p>
          <a:p>
            <a:pPr lvl="0">
              <a:lnSpc>
                <a:spcPct val="115000"/>
              </a:lnSpc>
              <a:buClrTx/>
              <a:buSzPts val="1100"/>
            </a:pPr>
            <a:endParaRPr sz="1200" dirty="0">
              <a:latin typeface="Roboto"/>
              <a:ea typeface="Roboto"/>
              <a:cs typeface="Roboto"/>
              <a:sym typeface="Roboto"/>
            </a:endParaRPr>
          </a:p>
        </p:txBody>
      </p:sp>
      <p:pic>
        <p:nvPicPr>
          <p:cNvPr id="4" name="Picture 3">
            <a:extLst>
              <a:ext uri="{FF2B5EF4-FFF2-40B4-BE49-F238E27FC236}">
                <a16:creationId xmlns:a16="http://schemas.microsoft.com/office/drawing/2014/main" id="{E4829310-F0AB-4D3A-8C97-2CBFBF2FE86B}"/>
              </a:ext>
            </a:extLst>
          </p:cNvPr>
          <p:cNvPicPr>
            <a:picLocks noChangeAspect="1"/>
          </p:cNvPicPr>
          <p:nvPr/>
        </p:nvPicPr>
        <p:blipFill>
          <a:blip r:embed="rId3"/>
          <a:stretch>
            <a:fillRect/>
          </a:stretch>
        </p:blipFill>
        <p:spPr>
          <a:xfrm>
            <a:off x="88725" y="3105425"/>
            <a:ext cx="5010150" cy="1409700"/>
          </a:xfrm>
          <a:prstGeom prst="rect">
            <a:avLst/>
          </a:prstGeom>
        </p:spPr>
      </p:pic>
    </p:spTree>
    <p:extLst>
      <p:ext uri="{BB962C8B-B14F-4D97-AF65-F5344CB8AC3E}">
        <p14:creationId xmlns:p14="http://schemas.microsoft.com/office/powerpoint/2010/main" val="83966423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236</TotalTime>
  <Words>1257</Words>
  <Application>Microsoft Office PowerPoint</Application>
  <PresentationFormat>On-screen Show (16:9)</PresentationFormat>
  <Paragraphs>158</Paragraphs>
  <Slides>17</Slides>
  <Notes>17</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17</vt:i4>
      </vt:variant>
    </vt:vector>
  </HeadingPairs>
  <TitlesOfParts>
    <vt:vector size="27" baseType="lpstr">
      <vt:lpstr>Roboto Black</vt:lpstr>
      <vt:lpstr>Tw Cen MT</vt:lpstr>
      <vt:lpstr>Courier New</vt:lpstr>
      <vt:lpstr>Roboto</vt:lpstr>
      <vt:lpstr>Roboto Thin</vt:lpstr>
      <vt:lpstr>Arial</vt:lpstr>
      <vt:lpstr>Dosis</vt:lpstr>
      <vt:lpstr>Simple Light</vt:lpstr>
      <vt:lpstr>Simple Light</vt:lpstr>
      <vt:lpstr>Simple Light</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Corday, Diane</dc:creator>
  <cp:lastModifiedBy>Corday, Diane</cp:lastModifiedBy>
  <cp:revision>19</cp:revision>
  <dcterms:modified xsi:type="dcterms:W3CDTF">2019-05-10T14:11:14Z</dcterms:modified>
</cp:coreProperties>
</file>